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1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B79A5902-E01F-4F81-A942-7FD94E1E7FA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176773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3" y="9176773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F45CB771-9D2F-4065-9C80-33127CD5E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56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152EDFC1-78C0-49BB-9B5D-5A010D08E193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3" y="4649609"/>
            <a:ext cx="5505450" cy="3804226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176773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3" y="9176773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842E01A7-38F7-4EF2-A971-360854FC2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1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50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31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79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b="1" dirty="0" smtClean="0">
                <a:latin typeface="+mj-lt"/>
                <a:cs typeface="Arial" panose="020B0604020202020204" pitchFamily="34" charset="0"/>
              </a:rPr>
              <a:t>Obligation car au-delà de l’aspect pédagogique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, l’aménagement est un élément de la sécurité des élèves:</a:t>
            </a:r>
            <a:r>
              <a:rPr lang="fr-FR" sz="900" baseline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permet d’identifier des espaces de travail pour chacun des groupes.</a:t>
            </a:r>
          </a:p>
          <a:p>
            <a:pPr lvl="0"/>
            <a:r>
              <a:rPr lang="fr-FR" sz="900" b="1" dirty="0" smtClean="0">
                <a:latin typeface="+mj-lt"/>
                <a:cs typeface="Arial" panose="020B0604020202020204" pitchFamily="34" charset="0"/>
              </a:rPr>
              <a:t>Un </a:t>
            </a:r>
            <a:r>
              <a:rPr lang="fr-FR" sz="900" b="1" dirty="0">
                <a:latin typeface="+mj-lt"/>
                <a:cs typeface="Arial" panose="020B0604020202020204" pitchFamily="34" charset="0"/>
              </a:rPr>
              <a:t>outil pédagogique qui permet: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 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:</a:t>
            </a:r>
          </a:p>
          <a:p>
            <a:pPr marL="171450" lvl="0" indent="-171450">
              <a:buFontTx/>
              <a:buChar char="-"/>
            </a:pPr>
            <a:r>
              <a:rPr lang="fr-FR" sz="900" dirty="0" smtClean="0">
                <a:latin typeface="+mj-lt"/>
                <a:cs typeface="Arial" panose="020B0604020202020204" pitchFamily="34" charset="0"/>
              </a:rPr>
              <a:t>à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chacun d’évoluer dans un espace adapté à son 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niveau</a:t>
            </a:r>
          </a:p>
          <a:p>
            <a:pPr marL="171450" lvl="0" indent="-171450">
              <a:buFontTx/>
              <a:buChar char="-"/>
            </a:pPr>
            <a:r>
              <a:rPr lang="fr-FR" sz="900" dirty="0" smtClean="0">
                <a:latin typeface="+mj-lt"/>
                <a:cs typeface="Arial" panose="020B0604020202020204" pitchFamily="34" charset="0"/>
              </a:rPr>
              <a:t>de délimiter un espace d’action restreint auquel les élèves débutants peuvent éventuellement se tenir.</a:t>
            </a:r>
          </a:p>
          <a:p>
            <a:pPr marL="171450" lvl="0" indent="-171450">
              <a:buFontTx/>
              <a:buChar char="-"/>
            </a:pPr>
            <a:r>
              <a:rPr lang="fr-FR" sz="900" dirty="0" smtClean="0">
                <a:latin typeface="+mj-lt"/>
                <a:cs typeface="Arial" panose="020B0604020202020204" pitchFamily="34" charset="0"/>
              </a:rPr>
              <a:t>d’adapter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la longueur des déplacements aux niveaux des élèves par la variété des distances et des espaces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fr-FR" sz="900" dirty="0" smtClean="0">
                <a:latin typeface="+mj-lt"/>
                <a:cs typeface="Arial" panose="020B0604020202020204" pitchFamily="34" charset="0"/>
              </a:rPr>
              <a:t>d’offrir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des appuis manuels pour s’immerger et se déplacer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.</a:t>
            </a:r>
            <a:endParaRPr lang="fr-FR" sz="9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fr-FR" sz="900" b="1" dirty="0" smtClean="0">
                <a:latin typeface="+mj-lt"/>
                <a:cs typeface="Arial" panose="020B0604020202020204" pitchFamily="34" charset="0"/>
              </a:rPr>
              <a:t>Repère </a:t>
            </a:r>
            <a:r>
              <a:rPr lang="fr-FR" sz="900" b="1" dirty="0">
                <a:latin typeface="+mj-lt"/>
                <a:cs typeface="Arial" panose="020B0604020202020204" pitchFamily="34" charset="0"/>
              </a:rPr>
              <a:t>très important pour les professeurs des écoles dans la préparation et la réalisation de leur séance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fr-FR" sz="900" dirty="0">
                <a:latin typeface="+mj-lt"/>
                <a:cs typeface="Arial" panose="020B0604020202020204" pitchFamily="34" charset="0"/>
              </a:rPr>
              <a:t>Toute modification de l’aménagement doit leur être signalée par les BEESAN  lors de la séance précédente.</a:t>
            </a:r>
          </a:p>
          <a:p>
            <a:pPr lvl="0"/>
            <a:r>
              <a:rPr lang="fr-FR" sz="900" dirty="0">
                <a:latin typeface="+mj-lt"/>
                <a:cs typeface="Arial" panose="020B0604020202020204" pitchFamily="34" charset="0"/>
              </a:rPr>
              <a:t>Il peut, à la demande des professeurs d’EPS, être en totalité ou en partie proposé aux collèges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.</a:t>
            </a:r>
            <a:endParaRPr lang="fr-FR" sz="9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fr-FR" sz="900" b="1" dirty="0" smtClean="0">
                <a:latin typeface="+mj-lt"/>
                <a:cs typeface="Arial" panose="020B0604020202020204" pitchFamily="34" charset="0"/>
              </a:rPr>
              <a:t>Quels </a:t>
            </a:r>
            <a:r>
              <a:rPr lang="fr-FR" sz="900" b="1" dirty="0">
                <a:latin typeface="+mj-lt"/>
                <a:cs typeface="Arial" panose="020B0604020202020204" pitchFamily="34" charset="0"/>
              </a:rPr>
              <a:t>aménagements?</a:t>
            </a:r>
          </a:p>
          <a:p>
            <a:pPr lvl="0"/>
            <a:r>
              <a:rPr lang="fr-FR" sz="900" u="sng" dirty="0">
                <a:latin typeface="+mj-lt"/>
                <a:cs typeface="Arial" panose="020B0604020202020204" pitchFamily="34" charset="0"/>
              </a:rPr>
              <a:t>Débutants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 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:Une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ligne pour délimiter petite et grande profondeur.</a:t>
            </a:r>
          </a:p>
          <a:p>
            <a:pPr lvl="1"/>
            <a:r>
              <a:rPr lang="fr-FR" sz="900" dirty="0" smtClean="0">
                <a:latin typeface="+mj-lt"/>
                <a:cs typeface="Arial" panose="020B0604020202020204" pitchFamily="34" charset="0"/>
              </a:rPr>
              <a:t>      Des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lignes d’eau à des distances différentes du bord pour s’en éloigner (2 ,50m- 5m- 7,50m).</a:t>
            </a:r>
          </a:p>
          <a:p>
            <a:pPr lvl="1"/>
            <a:r>
              <a:rPr lang="fr-FR" sz="900" dirty="0" smtClean="0">
                <a:latin typeface="+mj-lt"/>
                <a:cs typeface="Arial" panose="020B0604020202020204" pitchFamily="34" charset="0"/>
              </a:rPr>
              <a:t>      Un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rail parallèle au bord pour se déplacer sans matériel, voir s’immerger.</a:t>
            </a:r>
          </a:p>
          <a:p>
            <a:pPr lvl="1"/>
            <a:r>
              <a:rPr lang="fr-FR" sz="900" dirty="0" smtClean="0">
                <a:latin typeface="+mj-lt"/>
                <a:cs typeface="Arial" panose="020B0604020202020204" pitchFamily="34" charset="0"/>
              </a:rPr>
              <a:t>      Une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cage pour s’immerger de façon collective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fr-FR" sz="900" u="sng" dirty="0" smtClean="0">
                <a:latin typeface="+mj-lt"/>
                <a:cs typeface="Arial" panose="020B0604020202020204" pitchFamily="34" charset="0"/>
              </a:rPr>
              <a:t>Vers </a:t>
            </a:r>
            <a:r>
              <a:rPr lang="fr-FR" sz="900" u="sng" dirty="0">
                <a:latin typeface="+mj-lt"/>
                <a:cs typeface="Arial" panose="020B0604020202020204" pitchFamily="34" charset="0"/>
              </a:rPr>
              <a:t>les </a:t>
            </a:r>
            <a:r>
              <a:rPr lang="fr-FR" sz="900" u="sng" dirty="0" smtClean="0">
                <a:latin typeface="+mj-lt"/>
                <a:cs typeface="Arial" panose="020B0604020202020204" pitchFamily="34" charset="0"/>
              </a:rPr>
              <a:t>nageurs</a:t>
            </a:r>
            <a:r>
              <a:rPr lang="fr-FR" sz="900" u="sng" baseline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Des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espaces d’une distance de 10m à 15m pour se déplacer sans s’épuiser et pouvoir aussi bénéficier de retours d’informations.</a:t>
            </a:r>
          </a:p>
          <a:p>
            <a:pPr lvl="1"/>
            <a:r>
              <a:rPr lang="fr-FR" sz="900" dirty="0" smtClean="0">
                <a:latin typeface="+mj-lt"/>
                <a:cs typeface="Arial" panose="020B0604020202020204" pitchFamily="34" charset="0"/>
              </a:rPr>
              <a:t>               Des </a:t>
            </a:r>
            <a:r>
              <a:rPr lang="fr-FR" sz="900" dirty="0">
                <a:latin typeface="+mj-lt"/>
                <a:cs typeface="Arial" panose="020B0604020202020204" pitchFamily="34" charset="0"/>
              </a:rPr>
              <a:t>repères subaquatiques pour se déplacer sous l'eau</a:t>
            </a:r>
            <a:r>
              <a:rPr lang="fr-FR" sz="900" dirty="0" smtClean="0">
                <a:latin typeface="+mj-lt"/>
                <a:cs typeface="Arial" panose="020B0604020202020204" pitchFamily="34" charset="0"/>
              </a:rPr>
              <a:t>.</a:t>
            </a:r>
            <a:endParaRPr lang="fr-FR" sz="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64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307">
              <a:defRPr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Exemple pour l’activité natation : pour une propulsion plus efficace, je nage les bras tendus, je me fais grand, je vais chercher l’eau loin devant.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16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Cinq </a:t>
            </a:r>
            <a:r>
              <a:rPr lang="fr-FR" b="1" dirty="0" smtClean="0"/>
              <a:t>repères</a:t>
            </a:r>
            <a:endParaRPr lang="fr-FR" dirty="0"/>
          </a:p>
          <a:p>
            <a:pPr lvl="0"/>
            <a:r>
              <a:rPr lang="fr-FR" dirty="0">
                <a:solidFill>
                  <a:srgbClr val="FF0000"/>
                </a:solidFill>
              </a:rPr>
              <a:t>1-</a:t>
            </a:r>
            <a:r>
              <a:rPr lang="fr-FR" dirty="0"/>
              <a:t> Deux objectifs d’apprentissage au maximum (1 nouveau + 1 révision, ou 2 révisions).</a:t>
            </a:r>
          </a:p>
          <a:p>
            <a:pPr lvl="0"/>
            <a:endParaRPr lang="fr-FR" dirty="0"/>
          </a:p>
          <a:p>
            <a:pPr lvl="0"/>
            <a:r>
              <a:rPr lang="fr-FR" dirty="0">
                <a:solidFill>
                  <a:srgbClr val="FF0000"/>
                </a:solidFill>
              </a:rPr>
              <a:t>2-</a:t>
            </a:r>
            <a:r>
              <a:rPr lang="fr-FR" dirty="0"/>
              <a:t> Quatre à 5 situations au maximum pour une séance de 35 minutes afin de permettre de nombreuses répétitions avec des évolutions.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3- Première situation de mise en activité : </a:t>
            </a:r>
          </a:p>
          <a:p>
            <a:pPr lvl="0"/>
            <a:r>
              <a:rPr lang="fr-FR" dirty="0"/>
              <a:t>Rapide à mettre en place (consignes simples ou situation connue des élèves).</a:t>
            </a:r>
          </a:p>
          <a:p>
            <a:pPr lvl="0"/>
            <a:r>
              <a:rPr lang="fr-FR" dirty="0"/>
              <a:t>Réalisable par tous.</a:t>
            </a:r>
          </a:p>
          <a:p>
            <a:pPr lvl="0"/>
            <a:r>
              <a:rPr lang="fr-FR" dirty="0"/>
              <a:t>Dynamique (plutôt avec des déplacements).</a:t>
            </a:r>
          </a:p>
          <a:p>
            <a:pPr lvl="0"/>
            <a:r>
              <a:rPr lang="fr-FR" dirty="0"/>
              <a:t>D’une courte durée (environ 3mn).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4- Trois verbes d’actions pour organiser et choisir les situations :</a:t>
            </a:r>
          </a:p>
          <a:p>
            <a:pPr lvl="0"/>
            <a:r>
              <a:rPr lang="fr-FR" dirty="0"/>
              <a:t>Entrer, se déplacer, s’immerger (voir aussi Flotter vers le test 1)</a:t>
            </a:r>
          </a:p>
          <a:p>
            <a:pPr lvl="0"/>
            <a:r>
              <a:rPr lang="fr-FR" dirty="0"/>
              <a:t>Toujours prévoir des séances où les élèves utilisent au moins 2 verbes d’actions dont se déplacer.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5- Possibilité d’utiliser des situations vécues lors des séances précédentes en les rendant plus difficiles ou de revenir sur la situation mise en œuvre dans le </a:t>
            </a: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temps</a:t>
            </a:r>
            <a:r>
              <a:rPr lang="fr-FR" baseline="0" dirty="0"/>
              <a:t> </a:t>
            </a:r>
            <a:r>
              <a:rPr lang="fr-FR" baseline="0" dirty="0" smtClean="0"/>
              <a:t>incluant le bilan de ce que j’ai appris et comment?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7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b="1" dirty="0" smtClean="0"/>
              <a:t>SECURITE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dirty="0"/>
              <a:t>Avec des débutants, avoir une frite ou une perche à portée de main. </a:t>
            </a:r>
          </a:p>
          <a:p>
            <a:pPr lvl="0"/>
            <a:r>
              <a:rPr lang="fr-FR" dirty="0"/>
              <a:t>Voir en permanence tous les élèves du groupe.</a:t>
            </a:r>
          </a:p>
          <a:p>
            <a:pPr lvl="0"/>
            <a:r>
              <a:rPr lang="fr-FR" dirty="0"/>
              <a:t>Ne pas faire sauter les élèves dans les angles (au moins 2 mètres).</a:t>
            </a:r>
          </a:p>
          <a:p>
            <a:pPr lvl="0"/>
            <a:r>
              <a:rPr lang="fr-FR" dirty="0"/>
              <a:t>Utiliser une surface de travail adaptée au niveau des élèves.</a:t>
            </a:r>
          </a:p>
          <a:p>
            <a:pPr lvl="0"/>
            <a:r>
              <a:rPr lang="fr-FR" dirty="0"/>
              <a:t>Gérer le nombre de « débutants » sur une ligne d’eau ou sur un « rail ».</a:t>
            </a:r>
          </a:p>
          <a:p>
            <a:pPr lvl="0"/>
            <a:endParaRPr lang="fr-FR" dirty="0"/>
          </a:p>
          <a:p>
            <a:pPr lvl="0"/>
            <a:r>
              <a:rPr lang="fr-FR" b="1" cap="all" dirty="0"/>
              <a:t>Les</a:t>
            </a:r>
            <a:r>
              <a:rPr lang="fr-FR" dirty="0"/>
              <a:t> </a:t>
            </a:r>
            <a:r>
              <a:rPr lang="fr-FR" b="1" cap="all" dirty="0"/>
              <a:t>consignes</a:t>
            </a:r>
            <a:r>
              <a:rPr lang="fr-FR" dirty="0"/>
              <a:t>: Formuler  des consignes claires et concises. Renforcer la compréhension par un élève qui illustre.</a:t>
            </a:r>
          </a:p>
          <a:p>
            <a:pPr lvl="0"/>
            <a:r>
              <a:rPr lang="fr-FR" dirty="0"/>
              <a:t>Pour certaines situations, donner les consignes en deux fois : en premier pour « faire », en second pour « progresser » (critères de réussite, modalités d’exécution).</a:t>
            </a:r>
          </a:p>
          <a:p>
            <a:pPr lvl="0"/>
            <a:r>
              <a:rPr lang="fr-FR" dirty="0"/>
              <a:t>Effectuer des retours d’informations collectifs et individuels (valider, conseiller, corriger, remédier, encourager).</a:t>
            </a:r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48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0" dirty="0" smtClean="0"/>
              <a:t> Possibilités: jamais ou déjà piscine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91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8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01A7-38F7-4EF2-A971-360854FC2E1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7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F4E5-5E97-44F9-B67A-381FADF10654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CE19-282E-4D41-94F4-8D2DA9A9213C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6E1-DCBA-46EF-B380-3564A464E09B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4C89-64E0-405F-88ED-9F3848CEC1AF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6365-4DF5-4163-ACAA-0446C86EEC2A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79C-5277-40B6-81EE-CDA816743016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DC2C-222E-42CF-AFFD-5089A4262819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C6C6-5D4C-4B65-BE14-3D0CE8219FC4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A324-9933-4900-911F-EC150BCD21E9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AAF0-1F66-4544-B78F-14D8F10F17D3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EBD7-1337-4B1D-B520-B8897594596C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1F29-08D8-4423-8AA7-8ED8CD48970B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E8-468A-46E5-9DC8-ED8CA58AB840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4691-33AB-4737-A035-CFC136BB66F6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84EA-31E8-4991-9D21-180914579078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D9E3-0F5E-4FCF-9614-F8B90FF7226F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6A5-24AD-474C-B069-228DC9370DDA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48FE5D-0B7D-4776-82FB-06AF75ED622B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Sabine TAVOSO CPC EPS Dammartin en Goële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82271" y="816690"/>
            <a:ext cx="8689976" cy="2509213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r>
              <a:rPr lang="fr-FR" sz="3600" dirty="0" smtClean="0">
                <a:latin typeface="Algerian" panose="04020705040A02060702" pitchFamily="82" charset="0"/>
              </a:rPr>
              <a:t>COMMENT CONCEVOIR ET REALISER UNE SEANCE DE NATATION</a:t>
            </a:r>
            <a:r>
              <a:rPr lang="fr-FR" sz="3600" dirty="0" smtClean="0">
                <a:latin typeface="Algerian" panose="04020705040A02060702" pitchFamily="82" charset="0"/>
                <a:cs typeface="Arial" panose="020B0604020202020204" pitchFamily="34" charset="0"/>
              </a:rPr>
              <a:t>?</a:t>
            </a:r>
            <a:endParaRPr lang="fr-FR" sz="3600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7" y="3575285"/>
            <a:ext cx="5966370" cy="266355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5861" y="119753"/>
            <a:ext cx="4212408" cy="911025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CONCLUSION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30152" y="1030778"/>
            <a:ext cx="10363826" cy="56759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b="1" cap="none" dirty="0">
                <a:latin typeface="Arial" panose="020B0604020202020204" pitchFamily="34" charset="0"/>
                <a:cs typeface="Arial" panose="020B0604020202020204" pitchFamily="34" charset="0"/>
              </a:rPr>
              <a:t>Deux objectifs (un principal et un secondaire) qui peuvent être poursuivis plusieurs </a:t>
            </a:r>
            <a:r>
              <a:rPr lang="fr-F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séances</a:t>
            </a:r>
            <a:endParaRPr lang="fr-FR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b="1" cap="none" dirty="0">
                <a:latin typeface="Arial" panose="020B0604020202020204" pitchFamily="34" charset="0"/>
                <a:cs typeface="Arial" panose="020B0604020202020204" pitchFamily="34" charset="0"/>
              </a:rPr>
              <a:t>4 situations maximum:</a:t>
            </a:r>
          </a:p>
          <a:p>
            <a:pPr lvl="1">
              <a:defRPr/>
            </a:pPr>
            <a:r>
              <a:rPr lang="fr-F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Une mise en activité ( 3 minutes, consignes simples et rapides, avec des déplacements, éventuellement une situation connue des élèves, réalisable par tous)</a:t>
            </a:r>
          </a:p>
          <a:p>
            <a:pPr lvl="1">
              <a:defRPr/>
            </a:pPr>
            <a:r>
              <a:rPr lang="fr-F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Des situations d’apprentissage en progression dont éventuellement une situation qui combine des </a:t>
            </a:r>
            <a:r>
              <a:rPr lang="fr-FR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lang="fr-FR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b="1" cap="none" dirty="0">
                <a:latin typeface="Arial" panose="020B0604020202020204" pitchFamily="34" charset="0"/>
                <a:cs typeface="Arial" panose="020B0604020202020204" pitchFamily="34" charset="0"/>
              </a:rPr>
              <a:t>Un temps de bilan avec les élèves </a:t>
            </a:r>
          </a:p>
          <a:p>
            <a:pPr>
              <a:defRPr/>
            </a:pPr>
            <a:r>
              <a:rPr lang="fr-FR" b="1" cap="none" dirty="0">
                <a:latin typeface="Arial" panose="020B0604020202020204" pitchFamily="34" charset="0"/>
                <a:cs typeface="Arial" panose="020B0604020202020204" pitchFamily="34" charset="0"/>
              </a:rPr>
              <a:t>Ne pas hésiter à refaire des situations de la séance  précédente en les faisant </a:t>
            </a:r>
            <a:r>
              <a:rPr lang="fr-F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évoluer</a:t>
            </a:r>
            <a:endParaRPr lang="fr-FR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b="1" cap="none" dirty="0">
                <a:latin typeface="Arial" panose="020B0604020202020204" pitchFamily="34" charset="0"/>
                <a:cs typeface="Arial" panose="020B0604020202020204" pitchFamily="34" charset="0"/>
              </a:rPr>
              <a:t>Deux verbes d’action (3 max) parmi : I D E (F).   </a:t>
            </a:r>
          </a:p>
          <a:p>
            <a:pPr>
              <a:defRPr/>
            </a:pPr>
            <a:r>
              <a:rPr lang="fr-FR" b="1" cap="none" dirty="0">
                <a:latin typeface="Arial" panose="020B0604020202020204" pitchFamily="34" charset="0"/>
                <a:cs typeface="Arial" panose="020B0604020202020204" pitchFamily="34" charset="0"/>
              </a:rPr>
              <a:t>Déplacement (D) à chaque séance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153" y="430306"/>
            <a:ext cx="9530733" cy="1022386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LE PROJET PEDAGOGIQUE DE LA PISCINE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513973" y="1627914"/>
            <a:ext cx="7625109" cy="48674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riorité Nationale: SAVOIR NAGER</a:t>
            </a:r>
          </a:p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Co-intervention</a:t>
            </a:r>
          </a:p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Cadre réglementaire: piscine et institutionnel</a:t>
            </a:r>
          </a:p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 centre aquatique</a:t>
            </a:r>
          </a:p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Cadre didactique et pédagogique</a:t>
            </a:r>
          </a:p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Propositions pratiques</a:t>
            </a:r>
          </a:p>
          <a:p>
            <a:r>
              <a:rPr lang="fr-F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Liste nominative des intervenants</a:t>
            </a:r>
          </a:p>
          <a:p>
            <a:endParaRPr lang="fr-FR" sz="2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4941" y="443706"/>
            <a:ext cx="7808885" cy="1022023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Aménagements des bassins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1807" y="2433693"/>
            <a:ext cx="5847576" cy="2492338"/>
          </a:xfrm>
        </p:spPr>
        <p:txBody>
          <a:bodyPr>
            <a:normAutofit/>
          </a:bodyPr>
          <a:lstStyle/>
          <a:p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Une obligation en terme de sécurité</a:t>
            </a: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 outil pédagogique</a:t>
            </a:r>
            <a:endParaRPr lang="fr-F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repère </a:t>
            </a:r>
            <a:r>
              <a:rPr lang="fr-F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Quel aménagement </a:t>
            </a:r>
            <a:r>
              <a:rPr lang="fr-F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05303" y="1008100"/>
            <a:ext cx="3429869" cy="5343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04428" y="3447541"/>
            <a:ext cx="3420000" cy="197597"/>
          </a:xfrm>
          <a:prstGeom prst="rect">
            <a:avLst/>
          </a:prstGeom>
        </p:spPr>
      </p:pic>
      <p:sp>
        <p:nvSpPr>
          <p:cNvPr id="6" name="Rectangle avec flèche vers le haut 5"/>
          <p:cNvSpPr/>
          <p:nvPr/>
        </p:nvSpPr>
        <p:spPr>
          <a:xfrm rot="16200000">
            <a:off x="6384848" y="3415543"/>
            <a:ext cx="677708" cy="528637"/>
          </a:xfrm>
          <a:prstGeom prst="upArrowCallout">
            <a:avLst>
              <a:gd name="adj1" fmla="val 28030"/>
              <a:gd name="adj2" fmla="val 25000"/>
              <a:gd name="adj3" fmla="val 25000"/>
              <a:gd name="adj4" fmla="val 64977"/>
            </a:avLst>
          </a:prstGeom>
          <a:solidFill>
            <a:srgbClr val="D63632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sz="1000" b="1" u="sng" kern="1200" spc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w Cen MT" panose="020B0602020104020603" pitchFamily="34" charset="0"/>
              </a:rPr>
              <a:t>Poste MNS</a:t>
            </a:r>
            <a:endParaRPr lang="fr-FR" sz="1150" b="1" kern="1200" spc="50" dirty="0">
              <a:solidFill>
                <a:srgbClr val="000000"/>
              </a:solidFill>
              <a:effectLst/>
              <a:latin typeface="Tw Cen MT" panose="020B0602020104020603" pitchFamily="34" charset="0"/>
              <a:ea typeface="Tw Cen MT" panose="020B0602020104020603" pitchFamily="34" charset="0"/>
            </a:endParaRPr>
          </a:p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fr-FR" sz="1150" kern="1200" dirty="0">
                <a:effectLst/>
                <a:latin typeface="Tw Cen MT" panose="020B0602020104020603" pitchFamily="34" charset="0"/>
                <a:ea typeface="Tw Cen MT" panose="020B0602020104020603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6312677" y="4458932"/>
            <a:ext cx="1071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ea typeface="Tw Cen MT" panose="020B0602020104020603" pitchFamily="34" charset="0"/>
              </a:rPr>
              <a:t>Entrée</a:t>
            </a:r>
            <a:r>
              <a:rPr lang="fr-FR" b="1" dirty="0">
                <a:latin typeface="Arial" panose="020B0604020202020204" pitchFamily="34" charset="0"/>
                <a:ea typeface="Tw Cen MT" panose="020B0602020104020603" pitchFamily="34" charset="0"/>
              </a:rPr>
              <a:t> </a:t>
            </a:r>
            <a:r>
              <a:rPr lang="fr-FR" sz="1000" b="1" dirty="0">
                <a:latin typeface="Arial" panose="020B0604020202020204" pitchFamily="34" charset="0"/>
                <a:ea typeface="Tw Cen MT" panose="020B0602020104020603" pitchFamily="34" charset="0"/>
              </a:rPr>
              <a:t>scolaires</a:t>
            </a:r>
            <a:endParaRPr lang="fr-FR" sz="10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2386" y="249120"/>
            <a:ext cx="9935201" cy="808155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fr-FR" sz="3000" dirty="0" smtClean="0">
                <a:latin typeface="Algerian" panose="04020705040A02060702" pitchFamily="82" charset="0"/>
              </a:rPr>
              <a:t>Points clés pour concevoir une séance</a:t>
            </a:r>
            <a:br>
              <a:rPr lang="fr-FR" sz="3000" dirty="0" smtClean="0">
                <a:latin typeface="Algerian" panose="04020705040A02060702" pitchFamily="82" charset="0"/>
              </a:rPr>
            </a:br>
            <a:r>
              <a:rPr lang="fr-FR" sz="3000" dirty="0" smtClean="0">
                <a:latin typeface="Algerian" panose="04020705040A02060702" pitchFamily="82" charset="0"/>
              </a:rPr>
              <a:t>terminologie</a:t>
            </a:r>
            <a:endParaRPr lang="fr-FR" sz="3000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42192"/>
              </p:ext>
            </p:extLst>
          </p:nvPr>
        </p:nvGraphicFramePr>
        <p:xfrm>
          <a:off x="357185" y="1202749"/>
          <a:ext cx="11530014" cy="552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338"/>
                <a:gridCol w="3843338"/>
                <a:gridCol w="3843338"/>
              </a:tblGrid>
              <a:tr h="42589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Terminologie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Pour…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Questionnement</a:t>
                      </a:r>
                      <a:endParaRPr lang="fr-FR" dirty="0"/>
                    </a:p>
                  </a:txBody>
                  <a:tcPr/>
                </a:tc>
              </a:tr>
              <a:tr h="1502912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1" cap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l’enseignant</a:t>
                      </a:r>
                      <a:r>
                        <a:rPr lang="fr-FR" sz="1800" cap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Quels problèmes à résoudre pour les enfants ? (moteur, cognitif, social, affectif)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Quels apprentissages pour les enfants ? </a:t>
                      </a:r>
                    </a:p>
                  </a:txBody>
                  <a:tcPr/>
                </a:tc>
              </a:tr>
              <a:tr h="425898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1" cap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enfants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Que dois-je (devons-nous) faire ? </a:t>
                      </a:r>
                      <a:endParaRPr lang="fr-FR" dirty="0"/>
                    </a:p>
                  </a:txBody>
                  <a:tcPr/>
                </a:tc>
              </a:tr>
              <a:tr h="425898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CRITERES DE REUSSITE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1" cap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enfants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Comment savoir si j’ai (nous avons) réussi ? </a:t>
                      </a:r>
                      <a:endParaRPr lang="fr-FR" dirty="0"/>
                    </a:p>
                  </a:txBody>
                  <a:tcPr/>
                </a:tc>
              </a:tr>
              <a:tr h="425898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MODALITES D’EXECUTION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1" cap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enfants</a:t>
                      </a:r>
                      <a:r>
                        <a:rPr lang="fr-FR" sz="1800" cap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 quelle façon dois-je (devons-nous) agir pour améliorer ma</a:t>
                      </a:r>
                      <a:r>
                        <a:rPr lang="fr-FR" sz="1800" cap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(notre) performance, pour progresser ? </a:t>
                      </a:r>
                    </a:p>
                  </a:txBody>
                  <a:tcPr/>
                </a:tc>
              </a:tr>
              <a:tr h="425898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1" cap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l’enseignant et les enfants</a:t>
                      </a:r>
                      <a:r>
                        <a:rPr lang="fr-FR" sz="1800" cap="non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Comment est organisé le groupe ? </a:t>
                      </a:r>
                      <a:endParaRPr lang="fr-FR" dirty="0"/>
                    </a:p>
                  </a:txBody>
                  <a:tcPr/>
                </a:tc>
              </a:tr>
              <a:tr h="425898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l’enseignant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Comment faire évoluer la situation?</a:t>
                      </a:r>
                      <a:r>
                        <a:rPr lang="fr-FR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complexifier simplifier transformer etc….</a:t>
                      </a:r>
                      <a:endParaRPr lang="fr-FR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4717" y="240577"/>
            <a:ext cx="10364451" cy="957394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Repères pour concevoir une séance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314575" y="1224851"/>
            <a:ext cx="5277805" cy="1538960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6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</a:t>
            </a:r>
            <a:r>
              <a:rPr lang="fr-FR" sz="64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objectifs d’apprentissage au MAXIMUM </a:t>
            </a:r>
            <a:endParaRPr lang="fr-FR" sz="6400" b="1" cap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6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64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nouveau OU 1 nouveau + 1 révision OU 2 </a:t>
            </a:r>
            <a:r>
              <a:rPr lang="fr-FR" sz="6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révisions)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6400" b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6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à 4 situations au MAXIMUM</a:t>
            </a:r>
            <a:endParaRPr lang="fr-FR" sz="6400" b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6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fr-FR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72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72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72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401807" y="1800356"/>
            <a:ext cx="3900488" cy="30861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1ère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temps : la mise en activité (environ 5’)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5" name="Explosion 1 4"/>
          <p:cNvSpPr/>
          <p:nvPr/>
        </p:nvSpPr>
        <p:spPr>
          <a:xfrm>
            <a:off x="7146444" y="2400563"/>
            <a:ext cx="3800475" cy="3228975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2ème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temps : les situations pour apprendre (environ 30’) </a:t>
            </a:r>
          </a:p>
          <a:p>
            <a:pPr algn="ctr"/>
            <a:endParaRPr lang="fr-FR" dirty="0"/>
          </a:p>
        </p:txBody>
      </p:sp>
      <p:sp>
        <p:nvSpPr>
          <p:cNvPr id="6" name="Explosion 1 5"/>
          <p:cNvSpPr/>
          <p:nvPr/>
        </p:nvSpPr>
        <p:spPr>
          <a:xfrm>
            <a:off x="3775472" y="4064728"/>
            <a:ext cx="3528134" cy="2793272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3ème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temps : la situation pour réinvestir (environ - 10’)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9244013" y="2128838"/>
            <a:ext cx="157162" cy="614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9701213" y="2600325"/>
            <a:ext cx="514350" cy="328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0387013" y="3100518"/>
            <a:ext cx="242887" cy="485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0744200" y="4015050"/>
            <a:ext cx="202719" cy="214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809591" y="1757025"/>
            <a:ext cx="86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ENTRER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9887476" y="2214225"/>
            <a:ext cx="141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S’IMMERGER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515601" y="2744272"/>
            <a:ext cx="99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FLOTTER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44200" y="36953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DEPLACER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3113" y="361342"/>
            <a:ext cx="9063663" cy="767371"/>
          </a:xfrm>
          <a:solidFill>
            <a:schemeClr val="accent2"/>
          </a:solidFill>
          <a:ln w="285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lgerian" panose="04020705040A02060702" pitchFamily="82" charset="0"/>
              </a:rPr>
              <a:t/>
            </a:r>
            <a:br>
              <a:rPr lang="fr-FR" dirty="0" smtClean="0">
                <a:latin typeface="Algerian" panose="04020705040A02060702" pitchFamily="82" charset="0"/>
              </a:rPr>
            </a:br>
            <a:r>
              <a:rPr lang="fr-FR" dirty="0" smtClean="0">
                <a:latin typeface="Algerian" panose="04020705040A02060702" pitchFamily="82" charset="0"/>
              </a:rPr>
              <a:t>Points </a:t>
            </a:r>
            <a:r>
              <a:rPr lang="fr-FR" dirty="0">
                <a:latin typeface="Algerian" panose="04020705040A02060702" pitchFamily="82" charset="0"/>
              </a:rPr>
              <a:t>clés pour </a:t>
            </a:r>
            <a:r>
              <a:rPr lang="fr-FR" dirty="0" smtClean="0">
                <a:latin typeface="Algerian" panose="04020705040A02060702" pitchFamily="82" charset="0"/>
              </a:rPr>
              <a:t>réaliser une </a:t>
            </a:r>
            <a:r>
              <a:rPr lang="fr-FR" dirty="0">
                <a:latin typeface="Algerian" panose="04020705040A02060702" pitchFamily="82" charset="0"/>
              </a:rPr>
              <a:t>séance</a:t>
            </a:r>
            <a:br>
              <a:rPr lang="fr-FR" dirty="0">
                <a:latin typeface="Algerian" panose="04020705040A02060702" pitchFamily="82" charset="0"/>
              </a:rPr>
            </a:br>
            <a:endParaRPr lang="fr-FR" dirty="0"/>
          </a:p>
        </p:txBody>
      </p:sp>
      <p:sp>
        <p:nvSpPr>
          <p:cNvPr id="4" name="Explosion 1 3"/>
          <p:cNvSpPr/>
          <p:nvPr/>
        </p:nvSpPr>
        <p:spPr>
          <a:xfrm rot="20839659">
            <a:off x="685889" y="1595701"/>
            <a:ext cx="2714447" cy="184308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sz="2000" b="1" dirty="0" smtClean="0"/>
              <a:t>1- SECURITE</a:t>
            </a:r>
          </a:p>
          <a:p>
            <a:pPr algn="ctr"/>
            <a:endParaRPr lang="fr-FR" dirty="0"/>
          </a:p>
        </p:txBody>
      </p:sp>
      <p:sp>
        <p:nvSpPr>
          <p:cNvPr id="6" name="Explosion 1 5"/>
          <p:cNvSpPr/>
          <p:nvPr/>
        </p:nvSpPr>
        <p:spPr>
          <a:xfrm rot="500557">
            <a:off x="4043365" y="1533793"/>
            <a:ext cx="3128962" cy="25717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834787">
            <a:off x="4586291" y="2562245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2- LES SITUATIONS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5815013" y="1628775"/>
            <a:ext cx="71437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643835" y="1841740"/>
            <a:ext cx="471340" cy="358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7000875" y="2394786"/>
            <a:ext cx="528638" cy="29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879505" y="3113971"/>
            <a:ext cx="766748" cy="130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438981" y="3714083"/>
            <a:ext cx="698508" cy="4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815013" y="3758566"/>
            <a:ext cx="285750" cy="426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829175" y="1644112"/>
            <a:ext cx="14288" cy="354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359120" y="1093334"/>
            <a:ext cx="120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Grande Profondeur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514976" y="1158580"/>
            <a:ext cx="88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Plusieurs essais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785127" y="1586699"/>
            <a:ext cx="275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Plusieurs niveaux de difficultés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262879" y="215339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Enchainement des actions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529513" y="2859865"/>
            <a:ext cx="230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action sans matériel</a:t>
            </a:r>
            <a:endParaRPr lang="fr-FR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000875" y="3498656"/>
            <a:ext cx="305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Variations des modalités de travail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058670" y="4093243"/>
            <a:ext cx="284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Utiliser des distances adaptées et temps de récupération</a:t>
            </a:r>
            <a:endParaRPr lang="fr-FR" sz="1600" dirty="0"/>
          </a:p>
        </p:txBody>
      </p:sp>
      <p:sp>
        <p:nvSpPr>
          <p:cNvPr id="30" name="Explosion 1 29"/>
          <p:cNvSpPr/>
          <p:nvPr/>
        </p:nvSpPr>
        <p:spPr>
          <a:xfrm>
            <a:off x="7899623" y="4371465"/>
            <a:ext cx="3285983" cy="2393793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 rot="20624039">
            <a:off x="8492320" y="5287550"/>
            <a:ext cx="199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3- LES CONSIGNES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240">
            <a:off x="872691" y="4098092"/>
            <a:ext cx="3361954" cy="179536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0388" y="347055"/>
            <a:ext cx="6548437" cy="867383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LA PREMIERE SEANCE</a:t>
            </a:r>
            <a:endParaRPr lang="fr-FR" dirty="0">
              <a:latin typeface="Algerian" panose="04020705040A02060702" pitchFamily="8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73643"/>
              </p:ext>
            </p:extLst>
          </p:nvPr>
        </p:nvGraphicFramePr>
        <p:xfrm>
          <a:off x="566057" y="1372296"/>
          <a:ext cx="11180989" cy="513010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85413"/>
                <a:gridCol w="576329"/>
                <a:gridCol w="576329"/>
                <a:gridCol w="493995"/>
                <a:gridCol w="430334"/>
                <a:gridCol w="590354"/>
                <a:gridCol w="617493"/>
                <a:gridCol w="914043"/>
                <a:gridCol w="707668"/>
                <a:gridCol w="766406"/>
                <a:gridCol w="658659"/>
                <a:gridCol w="658659"/>
                <a:gridCol w="658659"/>
                <a:gridCol w="658659"/>
                <a:gridCol w="987989"/>
              </a:tblGrid>
              <a:tr h="24287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ELEVES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	      Prénom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DEPLACER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S’IMMERGER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ENTRER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GROUPES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 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 1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 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 3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 4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 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 6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Crispé au mur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Près du mur avec frite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petit chien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Horizontal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Sans la cage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Avec la cage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l’échelle crispé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Saute avec matériel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Saute sans matériel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Plonge ou presque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954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tête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tête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Flotte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bouteille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Descend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Ramasse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 objets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 fond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5580"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2684" marR="426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09524"/>
              </p:ext>
            </p:extLst>
          </p:nvPr>
        </p:nvGraphicFramePr>
        <p:xfrm>
          <a:off x="595090" y="1683657"/>
          <a:ext cx="10660410" cy="44841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39767"/>
                <a:gridCol w="396923"/>
                <a:gridCol w="396923"/>
                <a:gridCol w="396247"/>
                <a:gridCol w="397598"/>
                <a:gridCol w="397598"/>
                <a:gridCol w="396923"/>
                <a:gridCol w="396247"/>
                <a:gridCol w="396247"/>
                <a:gridCol w="394898"/>
                <a:gridCol w="394898"/>
                <a:gridCol w="396247"/>
                <a:gridCol w="396247"/>
                <a:gridCol w="395573"/>
                <a:gridCol w="446201"/>
                <a:gridCol w="412450"/>
                <a:gridCol w="605510"/>
                <a:gridCol w="605510"/>
                <a:gridCol w="517251"/>
                <a:gridCol w="482326"/>
                <a:gridCol w="482326"/>
                <a:gridCol w="416500"/>
              </a:tblGrid>
              <a:tr h="3230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Noms  Prénoms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1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 5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2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3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sport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sync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sauv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6694" marR="4669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62" y="1177330"/>
            <a:ext cx="9930162" cy="35225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4171" y="357260"/>
            <a:ext cx="8114112" cy="861940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fr-FR" dirty="0" smtClean="0"/>
              <a:t>Première séance ce qu’il faut retenir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73431" y="1336577"/>
            <a:ext cx="10363826" cy="535450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FR" sz="22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a lieu en classe </a:t>
            </a: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afin de ne pas perdre de temps au cours de la première séance. Des documents sont nécessaires pour </a:t>
            </a:r>
            <a:r>
              <a:rPr lang="fr-FR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cela.</a:t>
            </a:r>
            <a:endParaRPr lang="fr-F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seule séance doit être </a:t>
            </a: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suffisante</a:t>
            </a: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constituer des groupes </a:t>
            </a: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de niveaux</a:t>
            </a:r>
            <a:r>
              <a:rPr lang="fr-FR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rôle de chacun</a:t>
            </a: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l’aménagement et les documents à utiliser sont définis à l’avance</a:t>
            </a:r>
            <a:r>
              <a:rPr lang="fr-FR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Dès la </a:t>
            </a: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seconde séance</a:t>
            </a: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chaque personne responsable d’un groupe possède </a:t>
            </a: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liste de ses élèves</a:t>
            </a:r>
            <a:r>
              <a:rPr lang="fr-FR" sz="22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200" cap="non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Les élèves sont dans </a:t>
            </a: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groupes de niveaux qui correspondent de façon claire à ceux du livret de la piscine</a:t>
            </a:r>
            <a:r>
              <a:rPr lang="fr-FR" sz="22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200" cap="non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« livrets piscine de l’élève », outils de suivi, sont remplis à l’issue du cycle d’activité, conservés à l’école et utilisés pour constituer les groupes l’année suivante</a:t>
            </a:r>
            <a:r>
              <a:rPr lang="fr-FR" sz="22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200" cap="non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cap="non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Sabine TAVOSO CPC EPS Dammartin en Goële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315</TotalTime>
  <Words>832</Words>
  <Application>Microsoft Office PowerPoint</Application>
  <PresentationFormat>Grand écran</PresentationFormat>
  <Paragraphs>876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Times New Roman</vt:lpstr>
      <vt:lpstr>Tw Cen MT</vt:lpstr>
      <vt:lpstr>Ronds dans l’eau</vt:lpstr>
      <vt:lpstr>COMMENT CONCEVOIR ET REALISER UNE SEANCE DE NATATION?</vt:lpstr>
      <vt:lpstr>LE PROJET PEDAGOGIQUE DE LA PISCINE</vt:lpstr>
      <vt:lpstr>Aménagements des bassins</vt:lpstr>
      <vt:lpstr>Points clés pour concevoir une séance terminologie</vt:lpstr>
      <vt:lpstr>Repères pour concevoir une séance</vt:lpstr>
      <vt:lpstr> Points clés pour réaliser une séance </vt:lpstr>
      <vt:lpstr>LA PREMIERE SEANCE</vt:lpstr>
      <vt:lpstr>Présentation PowerPoint</vt:lpstr>
      <vt:lpstr>Première séance ce qu’il faut retenir</vt:lpstr>
      <vt:lpstr>CONCLUSION</vt:lpstr>
    </vt:vector>
  </TitlesOfParts>
  <Company>DSDEN77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CONCEVOIR ET REALISER UNE SEANCE DE NATATION?</dc:title>
  <dc:creator>Utilisateur</dc:creator>
  <cp:lastModifiedBy>Utilisateur</cp:lastModifiedBy>
  <cp:revision>35</cp:revision>
  <cp:lastPrinted>2017-11-02T07:43:58Z</cp:lastPrinted>
  <dcterms:created xsi:type="dcterms:W3CDTF">2017-10-31T08:18:46Z</dcterms:created>
  <dcterms:modified xsi:type="dcterms:W3CDTF">2019-04-09T09:38:58Z</dcterms:modified>
</cp:coreProperties>
</file>