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385C0CC-8638-4EA9-A755-1472C8A38FB7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051ABE4-97D2-4792-BFBF-4CDA03EC8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72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C0CC-8638-4EA9-A755-1472C8A38FB7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BE4-97D2-4792-BFBF-4CDA03EC8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73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85C0CC-8638-4EA9-A755-1472C8A38FB7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051ABE4-97D2-4792-BFBF-4CDA03EC8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869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85C0CC-8638-4EA9-A755-1472C8A38FB7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051ABE4-97D2-4792-BFBF-4CDA03EC843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6419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85C0CC-8638-4EA9-A755-1472C8A38FB7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051ABE4-97D2-4792-BFBF-4CDA03EC8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984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C0CC-8638-4EA9-A755-1472C8A38FB7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BE4-97D2-4792-BFBF-4CDA03EC8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545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C0CC-8638-4EA9-A755-1472C8A38FB7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BE4-97D2-4792-BFBF-4CDA03EC8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628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C0CC-8638-4EA9-A755-1472C8A38FB7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BE4-97D2-4792-BFBF-4CDA03EC8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471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85C0CC-8638-4EA9-A755-1472C8A38FB7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051ABE4-97D2-4792-BFBF-4CDA03EC8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35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C0CC-8638-4EA9-A755-1472C8A38FB7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BE4-97D2-4792-BFBF-4CDA03EC8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62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85C0CC-8638-4EA9-A755-1472C8A38FB7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051ABE4-97D2-4792-BFBF-4CDA03EC8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01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C0CC-8638-4EA9-A755-1472C8A38FB7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BE4-97D2-4792-BFBF-4CDA03EC8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24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C0CC-8638-4EA9-A755-1472C8A38FB7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BE4-97D2-4792-BFBF-4CDA03EC8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49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C0CC-8638-4EA9-A755-1472C8A38FB7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BE4-97D2-4792-BFBF-4CDA03EC8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31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C0CC-8638-4EA9-A755-1472C8A38FB7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BE4-97D2-4792-BFBF-4CDA03EC8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6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C0CC-8638-4EA9-A755-1472C8A38FB7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BE4-97D2-4792-BFBF-4CDA03EC8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34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C0CC-8638-4EA9-A755-1472C8A38FB7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ABE4-97D2-4792-BFBF-4CDA03EC8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519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5C0CC-8638-4EA9-A755-1472C8A38FB7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1ABE4-97D2-4792-BFBF-4CDA03EC8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651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LA course d’orientation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dirty="0" smtClean="0"/>
              <a:t>Animation pédagogique NT1 – Janvier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1658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Domaine n°5 du cycle unique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u="sng" dirty="0"/>
              <a:t>Explorer le monde : Se repérer dans l’espace.</a:t>
            </a:r>
            <a:endParaRPr lang="fr-FR" dirty="0"/>
          </a:p>
          <a:p>
            <a:r>
              <a:rPr lang="fr-FR" i="1" dirty="0"/>
              <a:t>Les attendus de fin de cycle</a:t>
            </a:r>
            <a:endParaRPr lang="fr-FR" dirty="0"/>
          </a:p>
          <a:p>
            <a:r>
              <a:rPr lang="fr-FR" dirty="0"/>
              <a:t>Situer des objets par rapport à soi, entre eux, par rapport à des objets repères.</a:t>
            </a:r>
          </a:p>
          <a:p>
            <a:r>
              <a:rPr lang="fr-FR" dirty="0"/>
              <a:t>Se situer par rapport à d’autres, par rapport à des objets repères.</a:t>
            </a:r>
          </a:p>
          <a:p>
            <a:r>
              <a:rPr lang="fr-FR" dirty="0"/>
              <a:t>Dans un environnement bien connu, réaliser un trajet, un parcours à partir de sa représentation (dessin ou codage).</a:t>
            </a:r>
          </a:p>
          <a:p>
            <a:r>
              <a:rPr lang="fr-FR" dirty="0"/>
              <a:t>Orienter et utiliser correctement une feuille de papier, un livre ou un autre support écrit, en fonction de consignes, d’un but ou d’un projet précis.</a:t>
            </a:r>
          </a:p>
          <a:p>
            <a:r>
              <a:rPr lang="fr-FR" i="1" dirty="0"/>
              <a:t>Les compétences à travailler</a:t>
            </a:r>
            <a:endParaRPr lang="fr-FR" dirty="0"/>
          </a:p>
          <a:p>
            <a:r>
              <a:rPr lang="fr-FR" dirty="0"/>
              <a:t>Faire l’expérience de l’espace.</a:t>
            </a:r>
          </a:p>
          <a:p>
            <a:r>
              <a:rPr lang="fr-FR" dirty="0"/>
              <a:t>Représenter l’espace.</a:t>
            </a:r>
          </a:p>
          <a:p>
            <a:r>
              <a:rPr lang="fr-FR" dirty="0"/>
              <a:t>Découvrir différents milieux.</a:t>
            </a:r>
          </a:p>
        </p:txBody>
      </p:sp>
    </p:spTree>
    <p:extLst>
      <p:ext uri="{BB962C8B-B14F-4D97-AF65-F5344CB8AC3E}">
        <p14:creationId xmlns:p14="http://schemas.microsoft.com/office/powerpoint/2010/main" val="3733210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50334" y="764373"/>
            <a:ext cx="9555866" cy="129302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programme du cycle 2: cycle des apprentissages fondamentaux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EPS, il y a quatre champs d’apprentissage:</a:t>
            </a:r>
          </a:p>
          <a:p>
            <a:pPr lvl="1"/>
            <a:r>
              <a:rPr lang="fr-FR" dirty="0" smtClean="0"/>
              <a:t>Produire une performance optimale, mesurable à une échéance donnée</a:t>
            </a:r>
          </a:p>
          <a:p>
            <a:pPr lvl="1"/>
            <a:r>
              <a:rPr lang="fr-FR" dirty="0" smtClean="0"/>
              <a:t>Adapter ses déplacements à des environnements variés</a:t>
            </a:r>
          </a:p>
          <a:p>
            <a:pPr lvl="1"/>
            <a:r>
              <a:rPr lang="fr-FR" dirty="0" smtClean="0"/>
              <a:t>S’exprimer devant les autres par une prestation artistique et/ou acrobatique</a:t>
            </a:r>
          </a:p>
          <a:p>
            <a:pPr lvl="1"/>
            <a:r>
              <a:rPr lang="fr-FR" dirty="0" smtClean="0"/>
              <a:t>Conduire et maitriser un affrontement collectif ou </a:t>
            </a:r>
            <a:r>
              <a:rPr lang="fr-FR" dirty="0" err="1" smtClean="0"/>
              <a:t>interdindividuel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9769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Adapter ses déplacements à des environnements variés au cycle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u="sng" dirty="0" smtClean="0"/>
              <a:t>Les attendus de fin de cycle 2:</a:t>
            </a:r>
            <a:endParaRPr lang="fr-FR" dirty="0"/>
          </a:p>
          <a:p>
            <a:r>
              <a:rPr lang="fr-FR" dirty="0"/>
              <a:t>- Réaliser un parcours en adaptant ses déplacements à un environnement inhabituel. L’espace est aménagé et sécurisé.</a:t>
            </a:r>
          </a:p>
          <a:p>
            <a:r>
              <a:rPr lang="fr-FR" dirty="0"/>
              <a:t>- Respecter les règles de sécurité qui s’appliquent. </a:t>
            </a:r>
          </a:p>
        </p:txBody>
      </p:sp>
    </p:spTree>
    <p:extLst>
      <p:ext uri="{BB962C8B-B14F-4D97-AF65-F5344CB8AC3E}">
        <p14:creationId xmlns:p14="http://schemas.microsoft.com/office/powerpoint/2010/main" val="2633437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compétences à travailler au cycle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S’engager sans appréhension pour se déplacer dans différents environnements.</a:t>
            </a:r>
          </a:p>
          <a:p>
            <a:r>
              <a:rPr lang="fr-FR" dirty="0"/>
              <a:t>Respecter les règles essentielles à la sécurité.</a:t>
            </a:r>
          </a:p>
          <a:p>
            <a:r>
              <a:rPr lang="fr-FR" dirty="0"/>
              <a:t>Reconnaitre une situation à risque.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7384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Adapter ses déplacements à des environnements variés au cycle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Les attendus de fin de cycle 3:</a:t>
            </a:r>
          </a:p>
          <a:p>
            <a:r>
              <a:rPr lang="fr-FR" dirty="0"/>
              <a:t>- réaliser seul ou à plusieurs, un parcours dans plusieurs environnements inhabituels, en milieu naturel aménagé ou artificiel.</a:t>
            </a:r>
          </a:p>
          <a:p>
            <a:r>
              <a:rPr lang="fr-FR" dirty="0"/>
              <a:t>- Connaitre et respecter les règles de sécurité qui s’appliquent à chaque environnement.</a:t>
            </a:r>
          </a:p>
          <a:p>
            <a:r>
              <a:rPr lang="fr-FR" dirty="0"/>
              <a:t>- Identifier la personne responsable à alerter ou la procédure en cas de problème.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5655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compétences à travailler au cycle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Conduire un déplacement sans appréhension et en toute sécurité.</a:t>
            </a:r>
          </a:p>
          <a:p>
            <a:r>
              <a:rPr lang="fr-FR" dirty="0"/>
              <a:t>Adapter son déplacement aux différents milieux.</a:t>
            </a:r>
          </a:p>
          <a:p>
            <a:r>
              <a:rPr lang="fr-FR" dirty="0"/>
              <a:t>Tenir compte du milieu et de ses évolutions (vent, eau, végétation, </a:t>
            </a:r>
            <a:r>
              <a:rPr lang="fr-FR" dirty="0" err="1"/>
              <a:t>etc</a:t>
            </a:r>
            <a:r>
              <a:rPr lang="fr-FR" dirty="0"/>
              <a:t>).</a:t>
            </a:r>
          </a:p>
          <a:p>
            <a:r>
              <a:rPr lang="fr-FR" dirty="0"/>
              <a:t>Gérer son effort pour pouvoir revenir au point de départ.</a:t>
            </a:r>
          </a:p>
          <a:p>
            <a:r>
              <a:rPr lang="fr-FR" dirty="0"/>
              <a:t>Aider l’autre. </a:t>
            </a:r>
          </a:p>
        </p:txBody>
      </p:sp>
    </p:spTree>
    <p:extLst>
      <p:ext uri="{BB962C8B-B14F-4D97-AF65-F5344CB8AC3E}">
        <p14:creationId xmlns:p14="http://schemas.microsoft.com/office/powerpoint/2010/main" val="3195804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Références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programmes</a:t>
            </a:r>
          </a:p>
          <a:p>
            <a:r>
              <a:rPr lang="fr-FR" dirty="0" err="1" smtClean="0"/>
              <a:t>Eduscol</a:t>
            </a:r>
            <a:endParaRPr lang="fr-FR" dirty="0" smtClean="0"/>
          </a:p>
          <a:p>
            <a:r>
              <a:rPr lang="fr-FR" dirty="0" smtClean="0"/>
              <a:t>Revue EPS</a:t>
            </a:r>
          </a:p>
          <a:p>
            <a:r>
              <a:rPr lang="fr-FR" dirty="0"/>
              <a:t>Méthodes et contenus pour la course d'orientation : démarches, propositions d'activités… CRDP de l'académie de Grenoble coordination Alain Roche 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364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Les attentes de la 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Au travers d’une pratique de course d’orientation :</a:t>
            </a:r>
          </a:p>
          <a:p>
            <a:pPr lvl="0" fontAlgn="base"/>
            <a:r>
              <a:rPr lang="fr-FR" sz="3200" dirty="0"/>
              <a:t>Donner envie aux participants NT1 de se lancer dans l’enseignement de la CO à l’école avec leurs </a:t>
            </a:r>
            <a:r>
              <a:rPr lang="fr-FR" sz="3200" dirty="0" smtClean="0"/>
              <a:t>élèves.</a:t>
            </a:r>
            <a:endParaRPr lang="fr-FR" sz="3200" dirty="0"/>
          </a:p>
          <a:p>
            <a:r>
              <a:rPr lang="fr-FR" sz="3200" dirty="0"/>
              <a:t>Mettre en évidence les enjeux de formation de la pratique de la course d’orientation dans chacun des trois cycles de l’école </a:t>
            </a:r>
            <a:r>
              <a:rPr lang="fr-FR" sz="3200" dirty="0" smtClean="0"/>
              <a:t>primaire.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15832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29" y="764373"/>
            <a:ext cx="9827871" cy="1293028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QUElle</a:t>
            </a:r>
            <a:r>
              <a:rPr lang="fr-FR" dirty="0" smtClean="0"/>
              <a:t> définition donner à la Course d’orientation en milieu scolaire? </a:t>
            </a:r>
            <a:endParaRPr lang="fr-FR" dirty="0"/>
          </a:p>
        </p:txBody>
      </p:sp>
      <p:pic>
        <p:nvPicPr>
          <p:cNvPr id="5" name="Espace réservé du contenu 4" descr="RÃ©sultat de recherche d'images pour &quot;course d'orientation&quot;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2809081"/>
            <a:ext cx="3429000" cy="279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9975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Course contre la montre, en milieu naturel inconnu, sur un parcours matérialisé par des postes de contrôle à découvrir dans un ordre imposé mais par un cheminement de son choix, en se servant d’une carte et d’une boussole.</a:t>
            </a:r>
          </a:p>
        </p:txBody>
      </p:sp>
    </p:spTree>
    <p:extLst>
      <p:ext uri="{BB962C8B-B14F-4D97-AF65-F5344CB8AC3E}">
        <p14:creationId xmlns:p14="http://schemas.microsoft.com/office/powerpoint/2010/main" val="3236621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enjeux de 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Les enjeux de formation :</a:t>
            </a:r>
            <a:endParaRPr lang="fr-FR" dirty="0"/>
          </a:p>
          <a:p>
            <a:pPr lvl="0"/>
            <a:r>
              <a:rPr lang="fr-FR" dirty="0"/>
              <a:t>Maitriser la relation carte-terrain / terrain-carte et ses connaissances relatives pour se repérer, projeter un déplacement et le réaliser en milieu inconnu.</a:t>
            </a:r>
          </a:p>
          <a:p>
            <a:pPr lvl="0"/>
            <a:r>
              <a:rPr lang="fr-FR" dirty="0"/>
              <a:t>Gérer un effort long d’intensité variée pour maintenir une allure de course élevée sans altérer les prises d’information et de décision.</a:t>
            </a:r>
          </a:p>
          <a:p>
            <a:pPr lvl="0"/>
            <a:r>
              <a:rPr lang="fr-FR" dirty="0"/>
              <a:t>Gérer sa motricité, en milieu naturel et ses émotions en situation de course. </a:t>
            </a:r>
          </a:p>
          <a:p>
            <a:pPr lvl="0"/>
            <a:r>
              <a:rPr lang="fr-FR" dirty="0"/>
              <a:t>Acquérir de l’autonomie.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7140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problèmes à résoudre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Se situer pour ne pas se perdre dans un milieu inconnu.</a:t>
            </a:r>
          </a:p>
          <a:p>
            <a:pPr lvl="0"/>
            <a:r>
              <a:rPr lang="fr-FR" dirty="0"/>
              <a:t>Construire un itinéraire pour se rendre le plus efficacement d’un endroit à un autre.</a:t>
            </a:r>
          </a:p>
          <a:p>
            <a:pPr lvl="0"/>
            <a:r>
              <a:rPr lang="fr-FR" dirty="0"/>
              <a:t>Se déplacer et adapter ses efforts pour aller le plus vite possible sur un terrain varié.</a:t>
            </a:r>
          </a:p>
          <a:p>
            <a:pPr lvl="0"/>
            <a:r>
              <a:rPr lang="fr-FR" dirty="0"/>
              <a:t>Gérer le conflit « vitesse-précision » (lecture rapide des informations et risque d’erreur).</a:t>
            </a:r>
          </a:p>
          <a:p>
            <a:pPr lvl="0"/>
            <a:r>
              <a:rPr lang="fr-FR" dirty="0"/>
              <a:t>Gérer le conflit « risque-sécurité » (itinéraire court et risqué ou itinéraire plus long mais plus sûr.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1695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programmes: le cycle 1</a:t>
            </a:r>
            <a:br>
              <a:rPr lang="fr-FR" dirty="0" smtClean="0"/>
            </a:br>
            <a:r>
              <a:rPr lang="fr-FR" dirty="0" smtClean="0"/>
              <a:t>le cycle unique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cinq domaines d’apprentissage:</a:t>
            </a:r>
          </a:p>
          <a:p>
            <a:r>
              <a:rPr lang="fr-FR" dirty="0" smtClean="0"/>
              <a:t>1 – Mobiliser le langage dans toutes ses dimensions</a:t>
            </a:r>
          </a:p>
          <a:p>
            <a:r>
              <a:rPr lang="fr-FR" dirty="0" smtClean="0"/>
              <a:t>2 – Agir, s’exprimer, comprendre à travers l’activité physique</a:t>
            </a:r>
          </a:p>
          <a:p>
            <a:r>
              <a:rPr lang="fr-FR" dirty="0" smtClean="0"/>
              <a:t>3 – Agir, s’exprimer, comprendre à travers les activités artistiques</a:t>
            </a:r>
          </a:p>
          <a:p>
            <a:r>
              <a:rPr lang="fr-FR" dirty="0" smtClean="0"/>
              <a:t>4 – Construire les premiers outils pour structurer sa pensée</a:t>
            </a:r>
          </a:p>
          <a:p>
            <a:r>
              <a:rPr lang="fr-FR" dirty="0" smtClean="0"/>
              <a:t>5 – Explorer le monde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0202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socle commun de connaissances, de compétences et de culture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Domaine 1 : Comprendre, s’exprimer en utilisant les langages des arts et du corps :</a:t>
            </a:r>
          </a:p>
          <a:p>
            <a:pPr lvl="0"/>
            <a:r>
              <a:rPr lang="fr-FR" dirty="0"/>
              <a:t>Compétence générale : développer sa motricité et apprendre à s’exprimer avec son corps.</a:t>
            </a:r>
          </a:p>
          <a:p>
            <a:r>
              <a:rPr lang="fr-FR" dirty="0"/>
              <a:t>Domaine 2 : Les méthodes et outils pour apprendre : </a:t>
            </a:r>
          </a:p>
          <a:p>
            <a:pPr lvl="0"/>
            <a:r>
              <a:rPr lang="fr-FR" dirty="0"/>
              <a:t>S’approprier seul ou à plusieurs, par la pratique, les méthodes ou outils pour apprendre.</a:t>
            </a:r>
          </a:p>
          <a:p>
            <a:r>
              <a:rPr lang="fr-FR" dirty="0"/>
              <a:t>Domaine 3 : La formation de la personne et du citoyen :</a:t>
            </a:r>
          </a:p>
          <a:p>
            <a:pPr lvl="0"/>
            <a:r>
              <a:rPr lang="fr-FR" dirty="0"/>
              <a:t>Partager des règles, assumer des rôles et des responsabilités.</a:t>
            </a:r>
          </a:p>
          <a:p>
            <a:r>
              <a:rPr lang="fr-FR" dirty="0"/>
              <a:t>Domaine 4 : Les systèmes naturels et les systèmes techniques :</a:t>
            </a:r>
          </a:p>
          <a:p>
            <a:pPr lvl="0"/>
            <a:r>
              <a:rPr lang="fr-FR" dirty="0"/>
              <a:t>Apprendre à entretenir sa santé par une activité physique régulière.</a:t>
            </a:r>
          </a:p>
          <a:p>
            <a:r>
              <a:rPr lang="fr-FR" dirty="0"/>
              <a:t>Domaine 5 : Les représentations du monde et l’activité humaine :</a:t>
            </a:r>
          </a:p>
          <a:p>
            <a:pPr lvl="0"/>
            <a:r>
              <a:rPr lang="fr-FR" dirty="0"/>
              <a:t>S’approprier une culture physique sportive et artistique.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5111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Domaine n°2 du cycle unique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Agir, s’exprimer, comprendre à travers l’activité physique :</a:t>
            </a:r>
            <a:endParaRPr lang="fr-FR" dirty="0"/>
          </a:p>
          <a:p>
            <a:r>
              <a:rPr lang="fr-FR" i="1" dirty="0"/>
              <a:t>Les attendus de fin de cycle</a:t>
            </a:r>
            <a:endParaRPr lang="fr-FR" dirty="0"/>
          </a:p>
          <a:p>
            <a:r>
              <a:rPr lang="fr-FR" dirty="0"/>
              <a:t>Se déplacer avec aisance dans des environnements variés, naturels, aménagés.</a:t>
            </a:r>
          </a:p>
          <a:p>
            <a:r>
              <a:rPr lang="fr-FR" dirty="0"/>
              <a:t>Coopérer, exercer des rôles différents complémentaires, […], élaborer des stratégies pour viser un but ou un effet commun. </a:t>
            </a:r>
          </a:p>
          <a:p>
            <a:r>
              <a:rPr lang="fr-FR" i="1" dirty="0"/>
              <a:t>Les compétences à travailler</a:t>
            </a:r>
            <a:endParaRPr lang="fr-FR" dirty="0"/>
          </a:p>
          <a:p>
            <a:r>
              <a:rPr lang="fr-FR" dirty="0"/>
              <a:t>Adapter ses équilibres et ses déplacements à des environnements ou des contraintes variés.</a:t>
            </a:r>
          </a:p>
          <a:p>
            <a:r>
              <a:rPr lang="fr-FR" dirty="0"/>
              <a:t>Collaborer, coopérer.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0185190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Traînée de condensatio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Traînée de condensatio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203</TotalTime>
  <Words>464</Words>
  <Application>Microsoft Office PowerPoint</Application>
  <PresentationFormat>Grand écran</PresentationFormat>
  <Paragraphs>87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Arial</vt:lpstr>
      <vt:lpstr>Century Gothic</vt:lpstr>
      <vt:lpstr>Traînée de condensation</vt:lpstr>
      <vt:lpstr>LA course d’orientation</vt:lpstr>
      <vt:lpstr>Les attentes de la formation</vt:lpstr>
      <vt:lpstr>QUElle définition donner à la Course d’orientation en milieu scolaire? </vt:lpstr>
      <vt:lpstr>Présentation PowerPoint</vt:lpstr>
      <vt:lpstr>Les enjeux de formation</vt:lpstr>
      <vt:lpstr>Les problèmes à résoudre</vt:lpstr>
      <vt:lpstr>Les programmes: le cycle 1 le cycle unique</vt:lpstr>
      <vt:lpstr>Le socle commun de connaissances, de compétences et de culture</vt:lpstr>
      <vt:lpstr>Domaine n°2 du cycle unique</vt:lpstr>
      <vt:lpstr>Domaine n°5 du cycle unique</vt:lpstr>
      <vt:lpstr>Le programme du cycle 2: cycle des apprentissages fondamentaux</vt:lpstr>
      <vt:lpstr>Adapter ses déplacements à des environnements variés au cycle 2</vt:lpstr>
      <vt:lpstr>Les compétences à travailler au cycle 2</vt:lpstr>
      <vt:lpstr>Adapter ses déplacements à des environnements variés au cycle 3</vt:lpstr>
      <vt:lpstr>Les compétences à travailler au cycle 3</vt:lpstr>
      <vt:lpstr>Références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course d’orientation</dc:title>
  <dc:creator>Neimad S</dc:creator>
  <cp:lastModifiedBy>Utilisateur</cp:lastModifiedBy>
  <cp:revision>9</cp:revision>
  <dcterms:created xsi:type="dcterms:W3CDTF">2019-01-05T14:44:01Z</dcterms:created>
  <dcterms:modified xsi:type="dcterms:W3CDTF">2019-04-09T08:22:03Z</dcterms:modified>
</cp:coreProperties>
</file>