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9" r:id="rId7"/>
    <p:sldId id="267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" initials="U" lastIdx="2" clrIdx="0">
    <p:extLst>
      <p:ext uri="{19B8F6BF-5375-455C-9EA6-DF929625EA0E}">
        <p15:presenceInfo xmlns:p15="http://schemas.microsoft.com/office/powerpoint/2012/main" userId="Utilisate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F5"/>
    <a:srgbClr val="DE7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1993" autoAdjust="0"/>
  </p:normalViewPr>
  <p:slideViewPr>
    <p:cSldViewPr snapToGrid="0">
      <p:cViewPr varScale="1">
        <p:scale>
          <a:sx n="53" d="100"/>
          <a:sy n="53" d="100"/>
        </p:scale>
        <p:origin x="141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806" y="-12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121F9-5D3D-43E8-97AB-2F48C842B30F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D41E655-E4B2-4C11-B231-AE34A1716F12}">
      <dgm:prSet phldrT="[Texte]" custT="1"/>
      <dgm:spPr/>
      <dgm:t>
        <a:bodyPr/>
        <a:lstStyle/>
        <a:p>
          <a:r>
            <a:rPr lang="fr-FR" sz="2000" dirty="0" smtClean="0">
              <a:ln>
                <a:noFill/>
              </a:ln>
            </a:rPr>
            <a:t>Définir ce qu’est la danse traditionnelle </a:t>
          </a:r>
        </a:p>
        <a:p>
          <a:r>
            <a:rPr lang="fr-FR" sz="2000" dirty="0" smtClean="0">
              <a:ln>
                <a:noFill/>
              </a:ln>
            </a:rPr>
            <a:t>et </a:t>
          </a:r>
        </a:p>
        <a:p>
          <a:r>
            <a:rPr lang="fr-FR" sz="2000" dirty="0" smtClean="0">
              <a:ln>
                <a:noFill/>
              </a:ln>
            </a:rPr>
            <a:t>sa place à l’école.</a:t>
          </a:r>
          <a:endParaRPr lang="fr-FR" sz="2000" dirty="0">
            <a:ln>
              <a:noFill/>
            </a:ln>
          </a:endParaRPr>
        </a:p>
      </dgm:t>
    </dgm:pt>
    <dgm:pt modelId="{ECB8CA6E-3311-457D-92C2-29F98ECFB52A}" type="parTrans" cxnId="{798C21C8-19FF-4BF4-A80A-60B37CB4FD40}">
      <dgm:prSet/>
      <dgm:spPr/>
      <dgm:t>
        <a:bodyPr/>
        <a:lstStyle/>
        <a:p>
          <a:endParaRPr lang="fr-FR">
            <a:ln>
              <a:noFill/>
            </a:ln>
          </a:endParaRPr>
        </a:p>
      </dgm:t>
    </dgm:pt>
    <dgm:pt modelId="{A951F8B1-300C-49EC-BBAD-3D7DE5D63971}" type="sibTrans" cxnId="{798C21C8-19FF-4BF4-A80A-60B37CB4FD40}">
      <dgm:prSet/>
      <dgm:spPr/>
      <dgm:t>
        <a:bodyPr/>
        <a:lstStyle/>
        <a:p>
          <a:endParaRPr lang="fr-FR" dirty="0">
            <a:ln>
              <a:noFill/>
            </a:ln>
          </a:endParaRPr>
        </a:p>
      </dgm:t>
    </dgm:pt>
    <dgm:pt modelId="{B77BFCA7-135F-4038-8CF1-02BC437F440C}">
      <dgm:prSet phldrT="[Texte]"/>
      <dgm:spPr/>
      <dgm:t>
        <a:bodyPr/>
        <a:lstStyle/>
        <a:p>
          <a:r>
            <a:rPr lang="fr-FR" dirty="0" smtClean="0">
              <a:ln>
                <a:noFill/>
              </a:ln>
            </a:rPr>
            <a:t>Réfléchir à la mise en œuvre des danses traditionnelles à l’école maternelle</a:t>
          </a:r>
          <a:endParaRPr lang="fr-FR" dirty="0">
            <a:ln>
              <a:noFill/>
            </a:ln>
          </a:endParaRPr>
        </a:p>
      </dgm:t>
    </dgm:pt>
    <dgm:pt modelId="{4A19411C-B76D-4630-9D70-F059935646EA}" type="parTrans" cxnId="{006987AC-7E9C-4C83-9B3D-B6157EC79508}">
      <dgm:prSet/>
      <dgm:spPr/>
      <dgm:t>
        <a:bodyPr/>
        <a:lstStyle/>
        <a:p>
          <a:endParaRPr lang="fr-FR">
            <a:ln>
              <a:noFill/>
            </a:ln>
          </a:endParaRPr>
        </a:p>
      </dgm:t>
    </dgm:pt>
    <dgm:pt modelId="{AB80E9EE-517A-40AC-A91A-0AEAC5E27FDE}" type="sibTrans" cxnId="{006987AC-7E9C-4C83-9B3D-B6157EC79508}">
      <dgm:prSet/>
      <dgm:spPr/>
      <dgm:t>
        <a:bodyPr/>
        <a:lstStyle/>
        <a:p>
          <a:endParaRPr lang="fr-FR">
            <a:ln>
              <a:noFill/>
            </a:ln>
          </a:endParaRPr>
        </a:p>
      </dgm:t>
    </dgm:pt>
    <dgm:pt modelId="{C52FBBFD-CCD8-497C-8446-F4FE2B5C3977}">
      <dgm:prSet phldrT="[Texte]" custT="1"/>
      <dgm:spPr/>
      <dgm:t>
        <a:bodyPr/>
        <a:lstStyle/>
        <a:p>
          <a:r>
            <a:rPr lang="fr-FR" sz="2000" dirty="0" smtClean="0">
              <a:ln>
                <a:noFill/>
              </a:ln>
            </a:rPr>
            <a:t>Découvrir des danses traditionnelles (par la pratique)</a:t>
          </a:r>
          <a:endParaRPr lang="fr-FR" sz="2000" dirty="0">
            <a:ln>
              <a:noFill/>
            </a:ln>
          </a:endParaRPr>
        </a:p>
      </dgm:t>
    </dgm:pt>
    <dgm:pt modelId="{568B3F51-0D16-4E57-A110-4CCDF9C38FE0}" type="parTrans" cxnId="{664CDAB3-6D1D-4A30-8A50-5F65F91A170D}">
      <dgm:prSet/>
      <dgm:spPr/>
      <dgm:t>
        <a:bodyPr/>
        <a:lstStyle/>
        <a:p>
          <a:endParaRPr lang="fr-FR">
            <a:ln>
              <a:noFill/>
            </a:ln>
          </a:endParaRPr>
        </a:p>
      </dgm:t>
    </dgm:pt>
    <dgm:pt modelId="{162A26C9-E83A-4454-8BE1-1DC357EB6199}" type="sibTrans" cxnId="{664CDAB3-6D1D-4A30-8A50-5F65F91A170D}">
      <dgm:prSet/>
      <dgm:spPr/>
      <dgm:t>
        <a:bodyPr/>
        <a:lstStyle/>
        <a:p>
          <a:endParaRPr lang="fr-FR">
            <a:ln>
              <a:noFill/>
            </a:ln>
          </a:endParaRPr>
        </a:p>
      </dgm:t>
    </dgm:pt>
    <dgm:pt modelId="{F600BE6B-9201-46EC-92C1-57C9B1FDB16B}" type="pres">
      <dgm:prSet presAssocID="{07A121F9-5D3D-43E8-97AB-2F48C842B3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D0FB2C4-1891-4559-977D-E4C2A8E9A081}" type="pres">
      <dgm:prSet presAssocID="{1D41E655-E4B2-4C11-B231-AE34A1716F12}" presName="composite" presStyleCnt="0"/>
      <dgm:spPr/>
    </dgm:pt>
    <dgm:pt modelId="{5917BFCD-2C3E-4EEF-800E-D8019772923C}" type="pres">
      <dgm:prSet presAssocID="{1D41E655-E4B2-4C11-B231-AE34A1716F12}" presName="imagSh" presStyleLbl="bgImgPlace1" presStyleIdx="0" presStyleCnt="3" custScaleX="137774" custScaleY="125835" custLinFactNeighborX="12950" custLinFactNeighborY="-14839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301E34E7-EFF5-4956-A437-46719DDE8BC6}" type="pres">
      <dgm:prSet presAssocID="{1D41E655-E4B2-4C11-B231-AE34A1716F12}" presName="txNode" presStyleLbl="node1" presStyleIdx="0" presStyleCnt="3" custScaleX="145104" custScaleY="131325" custLinFactNeighborX="14485" custLinFactNeighborY="649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4A63A9-B78A-4800-8D7E-0EF92E35980D}" type="pres">
      <dgm:prSet presAssocID="{A951F8B1-300C-49EC-BBAD-3D7DE5D63971}" presName="sibTrans" presStyleLbl="sibTrans2D1" presStyleIdx="0" presStyleCnt="2" custAng="21545137" custScaleX="43908" custLinFactNeighborX="91724" custLinFactNeighborY="-67513"/>
      <dgm:spPr/>
      <dgm:t>
        <a:bodyPr/>
        <a:lstStyle/>
        <a:p>
          <a:endParaRPr lang="fr-FR"/>
        </a:p>
      </dgm:t>
    </dgm:pt>
    <dgm:pt modelId="{A51F2D90-C3FF-4848-8AC7-D32520938B7E}" type="pres">
      <dgm:prSet presAssocID="{A951F8B1-300C-49EC-BBAD-3D7DE5D63971}" presName="connTx" presStyleLbl="sibTrans2D1" presStyleIdx="0" presStyleCnt="2"/>
      <dgm:spPr/>
      <dgm:t>
        <a:bodyPr/>
        <a:lstStyle/>
        <a:p>
          <a:endParaRPr lang="fr-FR"/>
        </a:p>
      </dgm:t>
    </dgm:pt>
    <dgm:pt modelId="{80050295-0D33-4E5C-AA85-CEDB40A2BC30}" type="pres">
      <dgm:prSet presAssocID="{B77BFCA7-135F-4038-8CF1-02BC437F440C}" presName="composite" presStyleCnt="0"/>
      <dgm:spPr/>
    </dgm:pt>
    <dgm:pt modelId="{24195F35-D3B6-4BB9-8A54-8EC1D5B89879}" type="pres">
      <dgm:prSet presAssocID="{B77BFCA7-135F-4038-8CF1-02BC437F440C}" presName="imagSh" presStyleLbl="bgImgPlace1" presStyleIdx="1" presStyleCnt="3" custScaleX="142552" custScaleY="126914" custLinFactX="99235" custLinFactNeighborX="100000" custLinFactNeighborY="-24065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6AF357B5-1608-4720-9467-02EFBCD7600D}" type="pres">
      <dgm:prSet presAssocID="{B77BFCA7-135F-4038-8CF1-02BC437F440C}" presName="txNode" presStyleLbl="node1" presStyleIdx="1" presStyleCnt="3" custScaleX="195389" custScaleY="91521" custLinFactX="100000" custLinFactNeighborX="105850" custLinFactNeighborY="359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C0906F-6226-45A8-AEA0-49789E584683}" type="pres">
      <dgm:prSet presAssocID="{AB80E9EE-517A-40AC-A91A-0AEAC5E27FDE}" presName="sibTrans" presStyleLbl="sibTrans2D1" presStyleIdx="1" presStyleCnt="2" custFlipHor="1" custScaleX="134054" custLinFactX="-400000" custLinFactNeighborX="-413863" custLinFactNeighborY="-66699"/>
      <dgm:spPr/>
      <dgm:t>
        <a:bodyPr/>
        <a:lstStyle/>
        <a:p>
          <a:endParaRPr lang="fr-FR"/>
        </a:p>
      </dgm:t>
    </dgm:pt>
    <dgm:pt modelId="{DAA43CFF-6CF6-495D-88A6-FD41C0013C5F}" type="pres">
      <dgm:prSet presAssocID="{AB80E9EE-517A-40AC-A91A-0AEAC5E27FDE}" presName="connTx" presStyleLbl="sibTrans2D1" presStyleIdx="1" presStyleCnt="2"/>
      <dgm:spPr/>
      <dgm:t>
        <a:bodyPr/>
        <a:lstStyle/>
        <a:p>
          <a:endParaRPr lang="fr-FR"/>
        </a:p>
      </dgm:t>
    </dgm:pt>
    <dgm:pt modelId="{A13BA80E-8769-4A80-BE52-58D5EFB0A29B}" type="pres">
      <dgm:prSet presAssocID="{C52FBBFD-CCD8-497C-8446-F4FE2B5C3977}" presName="composite" presStyleCnt="0"/>
      <dgm:spPr/>
    </dgm:pt>
    <dgm:pt modelId="{FB6DDF24-624A-44B5-9BCF-30DA24134596}" type="pres">
      <dgm:prSet presAssocID="{C52FBBFD-CCD8-497C-8446-F4FE2B5C3977}" presName="imagSh" presStyleLbl="bgImgPlace1" presStyleIdx="2" presStyleCnt="3" custScaleX="128235" custScaleY="113230" custLinFactX="-100000" custLinFactNeighborX="-129866" custLinFactNeighborY="-2872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28426FDC-BC85-42DE-B180-D1D7C271D400}" type="pres">
      <dgm:prSet presAssocID="{C52FBBFD-CCD8-497C-8446-F4FE2B5C3977}" presName="txNode" presStyleLbl="node1" presStyleIdx="2" presStyleCnt="3" custScaleX="177647" custScaleY="94210" custLinFactX="-100000" custLinFactNeighborX="-137832" custLinFactNeighborY="261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64CDAB3-6D1D-4A30-8A50-5F65F91A170D}" srcId="{07A121F9-5D3D-43E8-97AB-2F48C842B30F}" destId="{C52FBBFD-CCD8-497C-8446-F4FE2B5C3977}" srcOrd="2" destOrd="0" parTransId="{568B3F51-0D16-4E57-A110-4CCDF9C38FE0}" sibTransId="{162A26C9-E83A-4454-8BE1-1DC357EB6199}"/>
    <dgm:cxn modelId="{D9B66812-9290-4A79-857B-7F78CFB3F3F3}" type="presOf" srcId="{A951F8B1-300C-49EC-BBAD-3D7DE5D63971}" destId="{A51F2D90-C3FF-4848-8AC7-D32520938B7E}" srcOrd="1" destOrd="0" presId="urn:microsoft.com/office/officeart/2005/8/layout/hProcess10"/>
    <dgm:cxn modelId="{05E82510-0BF3-4D26-9B1F-9607CF8461B4}" type="presOf" srcId="{AB80E9EE-517A-40AC-A91A-0AEAC5E27FDE}" destId="{DAA43CFF-6CF6-495D-88A6-FD41C0013C5F}" srcOrd="1" destOrd="0" presId="urn:microsoft.com/office/officeart/2005/8/layout/hProcess10"/>
    <dgm:cxn modelId="{A3BEEA55-20E1-4AD6-8914-07DCA26DC654}" type="presOf" srcId="{07A121F9-5D3D-43E8-97AB-2F48C842B30F}" destId="{F600BE6B-9201-46EC-92C1-57C9B1FDB16B}" srcOrd="0" destOrd="0" presId="urn:microsoft.com/office/officeart/2005/8/layout/hProcess10"/>
    <dgm:cxn modelId="{006987AC-7E9C-4C83-9B3D-B6157EC79508}" srcId="{07A121F9-5D3D-43E8-97AB-2F48C842B30F}" destId="{B77BFCA7-135F-4038-8CF1-02BC437F440C}" srcOrd="1" destOrd="0" parTransId="{4A19411C-B76D-4630-9D70-F059935646EA}" sibTransId="{AB80E9EE-517A-40AC-A91A-0AEAC5E27FDE}"/>
    <dgm:cxn modelId="{798C21C8-19FF-4BF4-A80A-60B37CB4FD40}" srcId="{07A121F9-5D3D-43E8-97AB-2F48C842B30F}" destId="{1D41E655-E4B2-4C11-B231-AE34A1716F12}" srcOrd="0" destOrd="0" parTransId="{ECB8CA6E-3311-457D-92C2-29F98ECFB52A}" sibTransId="{A951F8B1-300C-49EC-BBAD-3D7DE5D63971}"/>
    <dgm:cxn modelId="{B2676A08-98F6-487C-851B-17E88C67499E}" type="presOf" srcId="{B77BFCA7-135F-4038-8CF1-02BC437F440C}" destId="{6AF357B5-1608-4720-9467-02EFBCD7600D}" srcOrd="0" destOrd="0" presId="urn:microsoft.com/office/officeart/2005/8/layout/hProcess10"/>
    <dgm:cxn modelId="{F8587F4A-4BF8-4811-A0F4-D22FDC8D5DC6}" type="presOf" srcId="{AB80E9EE-517A-40AC-A91A-0AEAC5E27FDE}" destId="{08C0906F-6226-45A8-AEA0-49789E584683}" srcOrd="0" destOrd="0" presId="urn:microsoft.com/office/officeart/2005/8/layout/hProcess10"/>
    <dgm:cxn modelId="{6D0CFC4C-A0D8-49E2-A4C0-69E05AB56EE4}" type="presOf" srcId="{1D41E655-E4B2-4C11-B231-AE34A1716F12}" destId="{301E34E7-EFF5-4956-A437-46719DDE8BC6}" srcOrd="0" destOrd="0" presId="urn:microsoft.com/office/officeart/2005/8/layout/hProcess10"/>
    <dgm:cxn modelId="{2C7A0076-5809-4823-95BC-7AB492D20EF0}" type="presOf" srcId="{C52FBBFD-CCD8-497C-8446-F4FE2B5C3977}" destId="{28426FDC-BC85-42DE-B180-D1D7C271D400}" srcOrd="0" destOrd="0" presId="urn:microsoft.com/office/officeart/2005/8/layout/hProcess10"/>
    <dgm:cxn modelId="{9070E075-C00B-4C5F-B679-553FF2BC1C19}" type="presOf" srcId="{A951F8B1-300C-49EC-BBAD-3D7DE5D63971}" destId="{0C4A63A9-B78A-4800-8D7E-0EF92E35980D}" srcOrd="0" destOrd="0" presId="urn:microsoft.com/office/officeart/2005/8/layout/hProcess10"/>
    <dgm:cxn modelId="{91A33325-47D5-4AFE-992D-18968D45EAC9}" type="presParOf" srcId="{F600BE6B-9201-46EC-92C1-57C9B1FDB16B}" destId="{1D0FB2C4-1891-4559-977D-E4C2A8E9A081}" srcOrd="0" destOrd="0" presId="urn:microsoft.com/office/officeart/2005/8/layout/hProcess10"/>
    <dgm:cxn modelId="{D4FF1D77-898D-406B-BBDA-E6D8F6F625E3}" type="presParOf" srcId="{1D0FB2C4-1891-4559-977D-E4C2A8E9A081}" destId="{5917BFCD-2C3E-4EEF-800E-D8019772923C}" srcOrd="0" destOrd="0" presId="urn:microsoft.com/office/officeart/2005/8/layout/hProcess10"/>
    <dgm:cxn modelId="{8D1284E3-2787-44C4-A08F-2FDB60FCD9EE}" type="presParOf" srcId="{1D0FB2C4-1891-4559-977D-E4C2A8E9A081}" destId="{301E34E7-EFF5-4956-A437-46719DDE8BC6}" srcOrd="1" destOrd="0" presId="urn:microsoft.com/office/officeart/2005/8/layout/hProcess10"/>
    <dgm:cxn modelId="{1156BC11-63AC-4C25-9D48-C4CD7F7F123E}" type="presParOf" srcId="{F600BE6B-9201-46EC-92C1-57C9B1FDB16B}" destId="{0C4A63A9-B78A-4800-8D7E-0EF92E35980D}" srcOrd="1" destOrd="0" presId="urn:microsoft.com/office/officeart/2005/8/layout/hProcess10"/>
    <dgm:cxn modelId="{ED2EAA8E-1A84-4342-8750-5DB7F042E060}" type="presParOf" srcId="{0C4A63A9-B78A-4800-8D7E-0EF92E35980D}" destId="{A51F2D90-C3FF-4848-8AC7-D32520938B7E}" srcOrd="0" destOrd="0" presId="urn:microsoft.com/office/officeart/2005/8/layout/hProcess10"/>
    <dgm:cxn modelId="{31C37FA3-3C20-4E1B-A254-70BEFE73CBF2}" type="presParOf" srcId="{F600BE6B-9201-46EC-92C1-57C9B1FDB16B}" destId="{80050295-0D33-4E5C-AA85-CEDB40A2BC30}" srcOrd="2" destOrd="0" presId="urn:microsoft.com/office/officeart/2005/8/layout/hProcess10"/>
    <dgm:cxn modelId="{8CE336C1-0459-47FC-9F07-A6557177734E}" type="presParOf" srcId="{80050295-0D33-4E5C-AA85-CEDB40A2BC30}" destId="{24195F35-D3B6-4BB9-8A54-8EC1D5B89879}" srcOrd="0" destOrd="0" presId="urn:microsoft.com/office/officeart/2005/8/layout/hProcess10"/>
    <dgm:cxn modelId="{511A3E98-224B-4F9F-994F-F957252A00EA}" type="presParOf" srcId="{80050295-0D33-4E5C-AA85-CEDB40A2BC30}" destId="{6AF357B5-1608-4720-9467-02EFBCD7600D}" srcOrd="1" destOrd="0" presId="urn:microsoft.com/office/officeart/2005/8/layout/hProcess10"/>
    <dgm:cxn modelId="{E4D31973-73D0-4D0B-8B80-8477EEBF302E}" type="presParOf" srcId="{F600BE6B-9201-46EC-92C1-57C9B1FDB16B}" destId="{08C0906F-6226-45A8-AEA0-49789E584683}" srcOrd="3" destOrd="0" presId="urn:microsoft.com/office/officeart/2005/8/layout/hProcess10"/>
    <dgm:cxn modelId="{C67E54B4-3E17-4EBB-B17D-11DCED6E0FFB}" type="presParOf" srcId="{08C0906F-6226-45A8-AEA0-49789E584683}" destId="{DAA43CFF-6CF6-495D-88A6-FD41C0013C5F}" srcOrd="0" destOrd="0" presId="urn:microsoft.com/office/officeart/2005/8/layout/hProcess10"/>
    <dgm:cxn modelId="{392FA3F2-500B-4C08-A5A5-A02236D436DC}" type="presParOf" srcId="{F600BE6B-9201-46EC-92C1-57C9B1FDB16B}" destId="{A13BA80E-8769-4A80-BE52-58D5EFB0A29B}" srcOrd="4" destOrd="0" presId="urn:microsoft.com/office/officeart/2005/8/layout/hProcess10"/>
    <dgm:cxn modelId="{93E8802C-20C7-4441-81C2-933B86A8D976}" type="presParOf" srcId="{A13BA80E-8769-4A80-BE52-58D5EFB0A29B}" destId="{FB6DDF24-624A-44B5-9BCF-30DA24134596}" srcOrd="0" destOrd="0" presId="urn:microsoft.com/office/officeart/2005/8/layout/hProcess10"/>
    <dgm:cxn modelId="{88A4A80A-8255-4651-8E48-45CAAE67C186}" type="presParOf" srcId="{A13BA80E-8769-4A80-BE52-58D5EFB0A29B}" destId="{28426FDC-BC85-42DE-B180-D1D7C271D40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3BDB6-D42F-43CD-9717-A539DEE64A96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D98DD-95D7-4F2C-820F-3BB2518491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71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D98DD-95D7-4F2C-820F-3BB25184918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19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D98DD-95D7-4F2C-820F-3BB25184918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584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D98DD-95D7-4F2C-820F-3BB25184918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793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D98DD-95D7-4F2C-820F-3BB25184918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17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90C7-4DC1-414E-BAF5-F82C9238962C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 2017 2018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C1B7-DE75-4144-B46A-60A4AAA5D495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 2017 2018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F52-FD12-4582-966D-7EC4130EB493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 2017 2018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D5DE-E4F8-4AD0-93B2-9658B9D4C287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 2017 2018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5B74-5031-4174-976D-3DC201CBADAC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 2017 2018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D04-336C-4EDD-B1E3-69ABC7BF3A6C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 2017 2018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705-FD5A-4A80-8D17-ABA560F08A51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 2017 2018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AEBF-489F-4994-AB93-F6D5A13CAB89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 2017 2018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2CED-ACB7-4322-ABFD-EEF191447F83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 2017 2018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7727-89C8-440A-B504-7705F2511901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 2017 2018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59D7-3838-4976-AE42-60DB065C399F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 2017 2018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3B-EBC5-45E3-89DC-C24F0243D8A8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 2017 2018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B421-B327-4335-8541-9A258476D95A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 2017 2018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B580-CCC7-4413-AE04-45DD1CDADC85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 2017 2018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BE0A-6B8E-468F-9625-E674E081F1C9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 2017 2018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DB7F-20BD-4FF3-951B-6D880E11C50A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 2017 2018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F6D11-1A2F-4A42-B2E1-356380505D47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Sabine TAVOSO CPC EPS  2017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464" y="672353"/>
            <a:ext cx="8658225" cy="2286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62735" y="3267635"/>
            <a:ext cx="80816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DANSES TRADITIONNELLES</a:t>
            </a:r>
          </a:p>
          <a:p>
            <a:pPr algn="ctr"/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CYCLE 1 et CYCLE 2</a:t>
            </a:r>
            <a:endParaRPr lang="fr-F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Sabine TAVOSO CPC EPS  2017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1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00671" y="586691"/>
            <a:ext cx="7369756" cy="74456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b="1" dirty="0" smtClean="0"/>
              <a:t>OBJECTIFS DE LA FORMATION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18" y="586692"/>
            <a:ext cx="2089353" cy="744567"/>
          </a:xfrm>
          <a:prstGeom prst="rect">
            <a:avLst/>
          </a:prstGeom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529158038"/>
              </p:ext>
            </p:extLst>
          </p:nvPr>
        </p:nvGraphicFramePr>
        <p:xfrm>
          <a:off x="1611779" y="586691"/>
          <a:ext cx="9913471" cy="5551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 2017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895633" y="538524"/>
            <a:ext cx="610496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LA DANSE TRADITIONNELLE</a:t>
            </a:r>
          </a:p>
          <a:p>
            <a:pPr algn="ctr"/>
            <a:r>
              <a:rPr lang="fr-FR" sz="3600" b="1" dirty="0" smtClean="0"/>
              <a:t>C’EST QUOI?</a:t>
            </a:r>
            <a:endParaRPr lang="fr-FR" sz="36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409" y="183877"/>
            <a:ext cx="2152075" cy="1810669"/>
          </a:xfrm>
          <a:prstGeom prst="rect">
            <a:avLst/>
          </a:prstGeom>
        </p:spPr>
      </p:pic>
      <p:sp>
        <p:nvSpPr>
          <p:cNvPr id="10" name="Parchemin horizontal 9"/>
          <p:cNvSpPr/>
          <p:nvPr/>
        </p:nvSpPr>
        <p:spPr>
          <a:xfrm rot="20733014">
            <a:off x="595446" y="4006337"/>
            <a:ext cx="2215875" cy="1872207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 rot="20615464">
            <a:off x="721747" y="4480774"/>
            <a:ext cx="1963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Manifestation </a:t>
            </a:r>
          </a:p>
          <a:p>
            <a:pPr algn="ctr"/>
            <a:r>
              <a:rPr lang="fr-FR" b="1" dirty="0" smtClean="0"/>
              <a:t>Artistique </a:t>
            </a:r>
          </a:p>
          <a:p>
            <a:pPr algn="ctr"/>
            <a:r>
              <a:rPr lang="fr-FR" b="1" dirty="0" smtClean="0"/>
              <a:t>des hommes</a:t>
            </a:r>
            <a:endParaRPr lang="fr-FR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94507">
            <a:off x="3780789" y="2449332"/>
            <a:ext cx="2918436" cy="233497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rot="807872">
            <a:off x="4223259" y="3016652"/>
            <a:ext cx="2339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Tradition</a:t>
            </a:r>
          </a:p>
          <a:p>
            <a:pPr algn="ctr"/>
            <a:r>
              <a:rPr lang="fr-FR" b="1" dirty="0" smtClean="0"/>
              <a:t>Héritage du passé NI figé </a:t>
            </a:r>
          </a:p>
          <a:p>
            <a:pPr algn="ctr"/>
            <a:r>
              <a:rPr lang="fr-FR" b="1" dirty="0" smtClean="0"/>
              <a:t>NI immuable</a:t>
            </a:r>
            <a:endParaRPr lang="fr-FR" b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9501">
            <a:off x="6885413" y="2187251"/>
            <a:ext cx="5470948" cy="372051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 rot="802655">
            <a:off x="7932981" y="3363896"/>
            <a:ext cx="3711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Origine: tout un chacun participe</a:t>
            </a:r>
          </a:p>
          <a:p>
            <a:pPr algn="ctr"/>
            <a:r>
              <a:rPr lang="fr-FR" b="1" dirty="0" smtClean="0"/>
              <a:t>Faire danser une communauté par imitation et répétition</a:t>
            </a:r>
          </a:p>
          <a:p>
            <a:pPr algn="ctr"/>
            <a:r>
              <a:rPr lang="fr-FR" b="1" dirty="0" smtClean="0"/>
              <a:t>Accessibilité et relative facilité</a:t>
            </a:r>
            <a:endParaRPr lang="fr-FR" b="1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67" y="4839904"/>
            <a:ext cx="5743895" cy="233078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02" y="2048648"/>
            <a:ext cx="2151327" cy="1605221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 2017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22929" y="463351"/>
            <a:ext cx="863301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POURQUOI ENSEIGNER LA DANSE TRADITIONNELLE A L’ECOLE ?</a:t>
            </a:r>
            <a:endParaRPr lang="fr-FR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752063" y="205812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Pour </a:t>
            </a:r>
            <a:r>
              <a:rPr lang="fr-FR" dirty="0"/>
              <a:t>favoriser le </a:t>
            </a:r>
            <a:r>
              <a:rPr lang="fr-FR" dirty="0" smtClean="0"/>
              <a:t>développement </a:t>
            </a:r>
            <a:r>
              <a:rPr lang="fr-FR" dirty="0"/>
              <a:t>de </a:t>
            </a:r>
            <a:r>
              <a:rPr lang="fr-FR" dirty="0" smtClean="0"/>
              <a:t>la</a:t>
            </a:r>
          </a:p>
          <a:p>
            <a:pPr lvl="1"/>
            <a:r>
              <a:rPr lang="fr-FR" dirty="0" smtClean="0"/>
              <a:t>    motricité́  </a:t>
            </a: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Pour </a:t>
            </a:r>
            <a:r>
              <a:rPr lang="fr-FR" dirty="0"/>
              <a:t>favoriser la structuration de l’espace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Pour </a:t>
            </a:r>
            <a:r>
              <a:rPr lang="fr-FR" dirty="0"/>
              <a:t>favoriser l’enrichissement du langage </a:t>
            </a: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fr-FR" dirty="0" smtClean="0"/>
              <a:t>   oral</a:t>
            </a: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Pour </a:t>
            </a:r>
            <a:r>
              <a:rPr lang="fr-FR" dirty="0"/>
              <a:t>apprendre à contrôler ses émotions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Pour </a:t>
            </a:r>
            <a:r>
              <a:rPr lang="fr-FR" dirty="0"/>
              <a:t>prendre du plaisir</a:t>
            </a:r>
          </a:p>
        </p:txBody>
      </p:sp>
      <p:sp>
        <p:nvSpPr>
          <p:cNvPr id="8" name="Rectangle 7"/>
          <p:cNvSpPr/>
          <p:nvPr/>
        </p:nvSpPr>
        <p:spPr>
          <a:xfrm>
            <a:off x="752063" y="455894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Pour constituer une première approche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   musicale basée sur l’</a:t>
            </a:r>
            <a:r>
              <a:rPr lang="fr-FR" dirty="0"/>
              <a:t>é</a:t>
            </a:r>
            <a:r>
              <a:rPr lang="fr-FR" dirty="0" smtClean="0"/>
              <a:t>coute et la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   reconnaissance de mélodies et de rythmes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   simples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Pour passer d’une imitation à une création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  guidée </a:t>
            </a:r>
          </a:p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369423" y="2283271"/>
            <a:ext cx="5388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Égalité </a:t>
            </a:r>
            <a:r>
              <a:rPr lang="fr-FR" dirty="0"/>
              <a:t>filles/garçons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Pour </a:t>
            </a:r>
            <a:r>
              <a:rPr lang="fr-FR" dirty="0"/>
              <a:t>favoriser </a:t>
            </a:r>
            <a:r>
              <a:rPr lang="fr-FR" dirty="0" smtClean="0"/>
              <a:t>l’intégration au </a:t>
            </a:r>
            <a:r>
              <a:rPr lang="fr-FR" dirty="0"/>
              <a:t>groupe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68966" y="4089454"/>
            <a:ext cx="5599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Pour </a:t>
            </a:r>
            <a:r>
              <a:rPr lang="fr-FR" dirty="0"/>
              <a:t>approcher des </a:t>
            </a:r>
            <a:r>
              <a:rPr lang="fr-FR" dirty="0" smtClean="0"/>
              <a:t>références </a:t>
            </a:r>
            <a:r>
              <a:rPr lang="fr-FR" dirty="0"/>
              <a:t>culturelles </a:t>
            </a: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fr-FR" dirty="0" smtClean="0"/>
              <a:t>   et </a:t>
            </a:r>
            <a:r>
              <a:rPr lang="fr-FR" dirty="0"/>
              <a:t>artistiques</a:t>
            </a:r>
          </a:p>
        </p:txBody>
      </p:sp>
      <p:sp>
        <p:nvSpPr>
          <p:cNvPr id="11" name="Rectangle 10"/>
          <p:cNvSpPr/>
          <p:nvPr/>
        </p:nvSpPr>
        <p:spPr>
          <a:xfrm rot="21404038">
            <a:off x="6724799" y="5568040"/>
            <a:ext cx="5237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Parce que c’est </a:t>
            </a:r>
            <a:r>
              <a:rPr lang="fr-FR" b="1" dirty="0"/>
              <a:t>varié</a:t>
            </a:r>
            <a:r>
              <a:rPr lang="fr-FR" dirty="0"/>
              <a:t> et </a:t>
            </a:r>
            <a:r>
              <a:rPr lang="fr-FR" b="1" dirty="0"/>
              <a:t>adapté</a:t>
            </a:r>
            <a:r>
              <a:rPr lang="fr-FR" dirty="0"/>
              <a:t> aux enfants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33186" y="1734671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Du point de vue moteur, cognitif et affectif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33186" y="4203473"/>
            <a:ext cx="3033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Du point de vue artistique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69423" y="1734671"/>
            <a:ext cx="535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Pour développer des compétences sociales et civiques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69423" y="3443123"/>
            <a:ext cx="4603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Du point de vue de la culture humaniste </a:t>
            </a:r>
          </a:p>
          <a:p>
            <a:r>
              <a:rPr lang="fr-FR" b="1" dirty="0"/>
              <a:t>du rapport au monde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 2017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22929" y="360891"/>
            <a:ext cx="863301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LA DANSE TRADITIONNELLE A L’ECOLE QUE DISENT LES PROGRAMMES ?</a:t>
            </a:r>
            <a:endParaRPr lang="fr-FR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1858750" y="1841775"/>
            <a:ext cx="86971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200000"/>
              </a:lnSpc>
            </a:pPr>
            <a:r>
              <a:rPr lang="fr-FR" sz="2000" b="1" dirty="0" smtClean="0">
                <a:solidFill>
                  <a:schemeClr val="accent1"/>
                </a:solidFill>
              </a:rPr>
              <a:t>CYCLE 1</a:t>
            </a:r>
          </a:p>
          <a:p>
            <a:pPr lvl="1" algn="ctr">
              <a:lnSpc>
                <a:spcPct val="200000"/>
              </a:lnSpc>
            </a:pPr>
            <a:r>
              <a:rPr lang="fr-FR" sz="2000" b="1" dirty="0" smtClean="0">
                <a:solidFill>
                  <a:schemeClr val="accent1"/>
                </a:solidFill>
              </a:rPr>
              <a:t>LES </a:t>
            </a:r>
            <a:r>
              <a:rPr lang="fr-FR" sz="2000" b="1" dirty="0">
                <a:solidFill>
                  <a:schemeClr val="accent1"/>
                </a:solidFill>
              </a:rPr>
              <a:t>5 DOMAINES </a:t>
            </a:r>
            <a:r>
              <a:rPr lang="fr-FR" sz="2000" b="1" dirty="0" smtClean="0">
                <a:solidFill>
                  <a:schemeClr val="accent1"/>
                </a:solidFill>
              </a:rPr>
              <a:t>D’APPRENTISSAGE 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Mobiliser le langage dans toutes ses dimensions</a:t>
            </a:r>
            <a:endParaRPr lang="fr-FR" sz="2000" dirty="0"/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 Agir, s’exprimer, comprendre à travers l’activité physique</a:t>
            </a:r>
            <a:endParaRPr lang="fr-FR" sz="2000" dirty="0"/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 Agir, s’exprimer, comprendre à travers les activités artistiques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 Construire les premiers outils pour structurer sa pensée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 </a:t>
            </a:r>
            <a:r>
              <a:rPr lang="fr-FR" sz="2000" dirty="0" smtClean="0"/>
              <a:t>Explorer le monde</a:t>
            </a:r>
            <a:endParaRPr lang="fr-FR" sz="20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 2017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5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83327"/>
            <a:ext cx="12192000" cy="4412673"/>
          </a:xfrm>
        </p:spPr>
        <p:txBody>
          <a:bodyPr>
            <a:normAutofit/>
          </a:bodyPr>
          <a:lstStyle/>
          <a:p>
            <a:pPr marL="457200" lvl="1" indent="0" algn="ctr">
              <a:lnSpc>
                <a:spcPct val="200000"/>
              </a:lnSpc>
              <a:spcBef>
                <a:spcPts val="0"/>
              </a:spcBef>
              <a:buClrTx/>
              <a:buNone/>
            </a:pPr>
            <a:r>
              <a:rPr lang="fr-FR" b="1" dirty="0">
                <a:solidFill>
                  <a:srgbClr val="A53010"/>
                </a:solidFill>
              </a:rPr>
              <a:t>CYCLE </a:t>
            </a:r>
            <a:r>
              <a:rPr lang="fr-FR" b="1" dirty="0" smtClean="0">
                <a:solidFill>
                  <a:srgbClr val="A53010"/>
                </a:solidFill>
              </a:rPr>
              <a:t>2</a:t>
            </a:r>
          </a:p>
          <a:p>
            <a:pPr marL="457200" lvl="1" indent="0" algn="ctr">
              <a:lnSpc>
                <a:spcPct val="200000"/>
              </a:lnSpc>
              <a:spcBef>
                <a:spcPts val="0"/>
              </a:spcBef>
              <a:buClrTx/>
              <a:buNone/>
            </a:pPr>
            <a:r>
              <a:rPr lang="fr-FR" b="1" dirty="0" smtClean="0">
                <a:solidFill>
                  <a:srgbClr val="A53010"/>
                </a:solidFill>
              </a:rPr>
              <a:t>5 Compétences à travailler en lien avec les 5 domaines du socle</a:t>
            </a:r>
          </a:p>
          <a:p>
            <a:pPr lvl="1" indent="-396000">
              <a:lnSpc>
                <a:spcPct val="2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Développer sa motricité et construire un langage du corps / Domaine 1 Socle</a:t>
            </a:r>
          </a:p>
          <a:p>
            <a:pPr lvl="1" indent="-396000">
              <a:lnSpc>
                <a:spcPct val="2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S’approprier seul ou à plusieurs par la pratique, les méthodes et les outils pour apprendre / Domaine 2 Socle</a:t>
            </a:r>
          </a:p>
          <a:p>
            <a:pPr lvl="1" indent="-396000">
              <a:lnSpc>
                <a:spcPct val="2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Partager des règles, assumer des rôles et des responsabilités pour apprendre à vivre ensemble / Domaine 3 Socle</a:t>
            </a:r>
          </a:p>
          <a:p>
            <a:pPr lvl="1" indent="-396000">
              <a:lnSpc>
                <a:spcPct val="2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Apprendre à entretenir sa santé par une activité physique régulière / Domaine 4 Socle</a:t>
            </a:r>
          </a:p>
          <a:p>
            <a:pPr lvl="1" indent="-396000">
              <a:lnSpc>
                <a:spcPct val="2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S’approprier une culture physique sportive et artistique / Domaine 5 Socle</a:t>
            </a:r>
            <a:endParaRPr lang="fr-FR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r-FR" sz="1600" dirty="0"/>
          </a:p>
        </p:txBody>
      </p:sp>
      <p:sp>
        <p:nvSpPr>
          <p:cNvPr id="4" name="Titre 3"/>
          <p:cNvSpPr txBox="1">
            <a:spLocks noGrp="1"/>
          </p:cNvSpPr>
          <p:nvPr>
            <p:ph type="title"/>
          </p:nvPr>
        </p:nvSpPr>
        <p:spPr>
          <a:xfrm>
            <a:off x="2149580" y="402437"/>
            <a:ext cx="8911687" cy="12808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LA DANSE TRADITIONNELLE A L’ECOLE QUE DISENT LES PROGRAMMES ?</a:t>
            </a:r>
            <a:endParaRPr lang="fr-FR" sz="3600" b="1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 2017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4339" y="359306"/>
            <a:ext cx="992140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CONCLUSION </a:t>
            </a:r>
          </a:p>
          <a:p>
            <a:pPr algn="ctr"/>
            <a:r>
              <a:rPr lang="fr-FR" sz="3600" b="1" dirty="0" smtClean="0"/>
              <a:t>LA DANSE TRADITIONNELLE EST ……</a:t>
            </a:r>
          </a:p>
        </p:txBody>
      </p:sp>
      <p:sp>
        <p:nvSpPr>
          <p:cNvPr id="12" name="Explosion 1 11"/>
          <p:cNvSpPr/>
          <p:nvPr/>
        </p:nvSpPr>
        <p:spPr>
          <a:xfrm>
            <a:off x="580216" y="1726392"/>
            <a:ext cx="2971800" cy="2063354"/>
          </a:xfrm>
          <a:prstGeom prst="irregularSeal1">
            <a:avLst/>
          </a:prstGeom>
          <a:solidFill>
            <a:srgbClr val="DE7E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xplosion 1 12"/>
          <p:cNvSpPr/>
          <p:nvPr/>
        </p:nvSpPr>
        <p:spPr>
          <a:xfrm>
            <a:off x="4229100" y="1621216"/>
            <a:ext cx="3600450" cy="2047160"/>
          </a:xfrm>
          <a:prstGeom prst="irregularSeal1">
            <a:avLst/>
          </a:prstGeom>
          <a:solidFill>
            <a:srgbClr val="DE7E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xplosion 1 13"/>
          <p:cNvSpPr/>
          <p:nvPr/>
        </p:nvSpPr>
        <p:spPr>
          <a:xfrm>
            <a:off x="8496300" y="2053090"/>
            <a:ext cx="2971800" cy="2063354"/>
          </a:xfrm>
          <a:prstGeom prst="irregularSeal1">
            <a:avLst/>
          </a:prstGeom>
          <a:solidFill>
            <a:srgbClr val="DE7E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304265" y="2527236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SOCIALE</a:t>
            </a:r>
            <a:endParaRPr lang="fr-FR" sz="2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4878253" y="2401914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STRUCTURANTE</a:t>
            </a:r>
            <a:endParaRPr lang="fr-FR" sz="2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9067800" y="279935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TOLERANTE</a:t>
            </a:r>
            <a:endParaRPr lang="fr-FR" sz="2400" b="1" dirty="0"/>
          </a:p>
        </p:txBody>
      </p:sp>
      <p:sp>
        <p:nvSpPr>
          <p:cNvPr id="18" name="Explosion 1 17"/>
          <p:cNvSpPr/>
          <p:nvPr/>
        </p:nvSpPr>
        <p:spPr>
          <a:xfrm>
            <a:off x="9333643" y="4125089"/>
            <a:ext cx="2971800" cy="2063354"/>
          </a:xfrm>
          <a:prstGeom prst="irregularSeal1">
            <a:avLst/>
          </a:prstGeom>
          <a:solidFill>
            <a:srgbClr val="DE7E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xplosion 1 18"/>
          <p:cNvSpPr/>
          <p:nvPr/>
        </p:nvSpPr>
        <p:spPr>
          <a:xfrm>
            <a:off x="580216" y="3918657"/>
            <a:ext cx="2971800" cy="2063354"/>
          </a:xfrm>
          <a:prstGeom prst="irregularSeal1">
            <a:avLst/>
          </a:prstGeom>
          <a:solidFill>
            <a:srgbClr val="DE7E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xplosion 1 19"/>
          <p:cNvSpPr/>
          <p:nvPr/>
        </p:nvSpPr>
        <p:spPr>
          <a:xfrm>
            <a:off x="3534201" y="3582857"/>
            <a:ext cx="2971800" cy="2063354"/>
          </a:xfrm>
          <a:prstGeom prst="irregularSeal1">
            <a:avLst/>
          </a:prstGeom>
          <a:solidFill>
            <a:srgbClr val="DE7E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xplosion 1 20"/>
          <p:cNvSpPr/>
          <p:nvPr/>
        </p:nvSpPr>
        <p:spPr>
          <a:xfrm>
            <a:off x="6344674" y="3636861"/>
            <a:ext cx="2971800" cy="2063354"/>
          </a:xfrm>
          <a:prstGeom prst="irregularSeal1">
            <a:avLst/>
          </a:prstGeom>
          <a:solidFill>
            <a:srgbClr val="DE7E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249442" y="4695101"/>
            <a:ext cx="194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REPETITIVE</a:t>
            </a:r>
            <a:endParaRPr lang="fr-FR" sz="24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4258568" y="4396725"/>
            <a:ext cx="146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LUDIQUE</a:t>
            </a:r>
            <a:endParaRPr lang="fr-FR" sz="24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6924032" y="4383932"/>
            <a:ext cx="184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CREATRICE</a:t>
            </a:r>
            <a:endParaRPr lang="fr-FR" sz="24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9982200" y="4933400"/>
            <a:ext cx="173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POETIQUE</a:t>
            </a:r>
            <a:endParaRPr lang="fr-FR" sz="24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2066116" y="6111255"/>
            <a:ext cx="828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PERMETTRE A TOUS DE DANSER ENSEMBLE AVEC PLAISIR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 2017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1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74617" y="1021058"/>
            <a:ext cx="10229994" cy="5836941"/>
          </a:xfrm>
        </p:spPr>
        <p:txBody>
          <a:bodyPr>
            <a:noAutofit/>
          </a:bodyPr>
          <a:lstStyle/>
          <a:p>
            <a:r>
              <a:rPr lang="fr-FR" sz="2400" dirty="0" smtClean="0"/>
              <a:t> </a:t>
            </a:r>
            <a:r>
              <a:rPr lang="fr-FR" sz="2400" dirty="0">
                <a:solidFill>
                  <a:srgbClr val="00B050"/>
                </a:solidFill>
              </a:rPr>
              <a:t>Groupes EPS départemental 77</a:t>
            </a:r>
            <a:r>
              <a:rPr lang="fr-FR" sz="2400" dirty="0"/>
              <a:t> : site de la DSDEN, groupe EPS, 6X6 (mise en œuvre de 6 situations / 6 séances dans les différentes APSA élémentaire et maternelle)</a:t>
            </a:r>
            <a:endParaRPr lang="fr-FR" sz="2400" b="1" dirty="0"/>
          </a:p>
          <a:p>
            <a:r>
              <a:rPr lang="fr-FR" sz="2400" dirty="0" smtClean="0"/>
              <a:t> </a:t>
            </a:r>
            <a:r>
              <a:rPr lang="fr-FR" sz="2400" dirty="0"/>
              <a:t>Document complet </a:t>
            </a:r>
            <a:r>
              <a:rPr lang="fr-FR" sz="2400" dirty="0">
                <a:solidFill>
                  <a:srgbClr val="00B050"/>
                </a:solidFill>
              </a:rPr>
              <a:t>Danses Traditionnelles USEP 75</a:t>
            </a:r>
            <a:r>
              <a:rPr lang="fr-FR" sz="2400" dirty="0"/>
              <a:t>.</a:t>
            </a:r>
            <a:endParaRPr lang="fr-FR" sz="2400" b="1" dirty="0"/>
          </a:p>
          <a:p>
            <a:r>
              <a:rPr lang="fr-FR" sz="2400" dirty="0">
                <a:solidFill>
                  <a:srgbClr val="00B050"/>
                </a:solidFill>
              </a:rPr>
              <a:t>Danses collectives à l’école maternelle </a:t>
            </a:r>
            <a:r>
              <a:rPr lang="fr-FR" sz="2400" i="1" dirty="0">
                <a:solidFill>
                  <a:srgbClr val="00B050"/>
                </a:solidFill>
              </a:rPr>
              <a:t>une démarche d’apprentissage</a:t>
            </a:r>
            <a:r>
              <a:rPr lang="fr-FR" sz="2400" dirty="0"/>
              <a:t>, Régine Béhague et Sylvie Rost (CPC ESP 68)</a:t>
            </a:r>
            <a:endParaRPr lang="fr-FR" sz="2400" b="1" dirty="0"/>
          </a:p>
          <a:p>
            <a:r>
              <a:rPr lang="fr-FR" sz="2400" dirty="0" smtClean="0">
                <a:solidFill>
                  <a:srgbClr val="00B050"/>
                </a:solidFill>
              </a:rPr>
              <a:t>Réseau </a:t>
            </a:r>
            <a:r>
              <a:rPr lang="fr-FR" sz="2400" dirty="0">
                <a:solidFill>
                  <a:srgbClr val="00B050"/>
                </a:solidFill>
              </a:rPr>
              <a:t>CANOPE </a:t>
            </a:r>
            <a:r>
              <a:rPr lang="fr-FR" sz="2400" i="1" dirty="0">
                <a:solidFill>
                  <a:srgbClr val="00B050"/>
                </a:solidFill>
              </a:rPr>
              <a:t>Si on dansait, les enfants </a:t>
            </a:r>
            <a:r>
              <a:rPr lang="fr-FR" sz="2400" i="1" dirty="0" smtClean="0">
                <a:solidFill>
                  <a:srgbClr val="00B050"/>
                </a:solidFill>
              </a:rPr>
              <a:t>?</a:t>
            </a:r>
            <a:r>
              <a:rPr lang="fr-FR" sz="2400" b="1" dirty="0">
                <a:solidFill>
                  <a:srgbClr val="00B050"/>
                </a:solidFill>
              </a:rPr>
              <a:t> </a:t>
            </a:r>
            <a:r>
              <a:rPr lang="fr-FR" sz="2400" dirty="0" smtClean="0"/>
              <a:t>Michel </a:t>
            </a:r>
            <a:r>
              <a:rPr lang="fr-FR" sz="2400" dirty="0"/>
              <a:t>Taffard, Alain Bedos, Jacques Vanhuysse, Marie-Claude Meuris, Jean-Paul Landais (tous les cycles), CD-Rom, DVD vidéo, Toutes les composantes des danses sont expliquées : démonstration des pas, forme musicale, forme chorégraphique, niveau de difficulté, compétences à travailler…</a:t>
            </a:r>
            <a:endParaRPr lang="fr-FR" sz="2400" b="1" dirty="0"/>
          </a:p>
          <a:p>
            <a:r>
              <a:rPr lang="fr-FR" sz="2400" dirty="0" smtClean="0">
                <a:solidFill>
                  <a:srgbClr val="00B050"/>
                </a:solidFill>
              </a:rPr>
              <a:t>Site </a:t>
            </a:r>
            <a:r>
              <a:rPr lang="fr-FR" sz="2400" dirty="0">
                <a:solidFill>
                  <a:srgbClr val="00B050"/>
                </a:solidFill>
              </a:rPr>
              <a:t>Académique de Metz Sud </a:t>
            </a:r>
            <a:r>
              <a:rPr lang="fr-FR" sz="2400" dirty="0"/>
              <a:t>(vidéos, supports musicaux, fiches structures des danses, fichiers MP3)</a:t>
            </a:r>
          </a:p>
        </p:txBody>
      </p:sp>
      <p:sp>
        <p:nvSpPr>
          <p:cNvPr id="4" name="Titre 3"/>
          <p:cNvSpPr txBox="1">
            <a:spLocks noGrp="1"/>
          </p:cNvSpPr>
          <p:nvPr>
            <p:ph type="title"/>
          </p:nvPr>
        </p:nvSpPr>
        <p:spPr>
          <a:xfrm>
            <a:off x="1933771" y="374728"/>
            <a:ext cx="891168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RESSOURCES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 2017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1603</TotalTime>
  <Words>452</Words>
  <Application>Microsoft Office PowerPoint</Application>
  <PresentationFormat>Grand écran</PresentationFormat>
  <Paragraphs>88</Paragraphs>
  <Slides>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Wingdings 3</vt:lpstr>
      <vt:lpstr>Brin</vt:lpstr>
      <vt:lpstr>Présentation PowerPoint</vt:lpstr>
      <vt:lpstr>OBJECTIFS DE LA FORMATION</vt:lpstr>
      <vt:lpstr>Présentation PowerPoint</vt:lpstr>
      <vt:lpstr>Présentation PowerPoint</vt:lpstr>
      <vt:lpstr>Présentation PowerPoint</vt:lpstr>
      <vt:lpstr>LA DANSE TRADITIONNELLE A L’ECOLE QUE DISENT LES PROGRAMMES ?</vt:lpstr>
      <vt:lpstr>Présentation PowerPoint</vt:lpstr>
      <vt:lpstr>RESSOURCES</vt:lpstr>
    </vt:vector>
  </TitlesOfParts>
  <Company>DSDEN77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79</cp:revision>
  <dcterms:created xsi:type="dcterms:W3CDTF">2017-12-22T14:12:28Z</dcterms:created>
  <dcterms:modified xsi:type="dcterms:W3CDTF">2019-04-09T09:28:59Z</dcterms:modified>
</cp:coreProperties>
</file>