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49972E07-3E1E-4F54-8495-D4971D2BE0EC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D01D9204-FBD3-45E2-B04F-BD796F99B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199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FF30E-4839-4BE1-B697-45470CC9041C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FB120-8F0B-4ABE-B850-E374801E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85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FB120-8F0B-4ABE-B850-E374801EDC5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76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87A1-0D55-4B7F-BF4A-D11EB078870F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1514-A523-40BD-A584-4350147D3C6C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182E-DBE7-4EA4-A647-F12AB3F34DF7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70E0-08B4-433C-84CF-12D32E0F3BDE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F60B-71D0-4FBB-92A0-89C0B8ACD622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E264-A005-4908-8FEC-5889DF281EEF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9ECB-A1DA-4DA0-88D2-00D902A80EB2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17C2-2DF0-4AA1-954A-EEE4553C9AAE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1B4D070-272A-4AC0-BA48-071346FFF676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2131-1DE2-43E4-8B15-F03D6A16579A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3B5A-0193-4BE6-AAC7-C1A530EF3EF8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AADE-CB7E-43C0-8336-D71E3A478CDB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E0A1-9977-44E6-A988-64585D615EE2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1993-80E7-4CF6-81DC-9E0AB999428B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9C4C-357E-4BF7-B9C4-A534A26627F8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85DC-F4C7-4330-BA47-0F15D246F63C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CD4A-3379-4F04-B527-1B871CBB1E61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0F89-85D0-40F5-A69B-56F9624C67B4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Sabine TAVOSO CPC EPS 2017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FR" dirty="0" smtClean="0"/>
              <a:t>DANSE CONTEMPORAINE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30243"/>
          </a:xfrm>
        </p:spPr>
        <p:txBody>
          <a:bodyPr>
            <a:noAutofit/>
          </a:bodyPr>
          <a:lstStyle/>
          <a:p>
            <a:r>
              <a:rPr lang="fr-FR" sz="4400" dirty="0" smtClean="0"/>
              <a:t>CYCLE 3</a:t>
            </a:r>
          </a:p>
          <a:p>
            <a:r>
              <a:rPr lang="fr-FR" sz="4400" dirty="0" smtClean="0"/>
              <a:t>Mercredi 9 mai 2018 </a:t>
            </a:r>
            <a:endParaRPr lang="fr-FR" sz="44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1506" y="2540212"/>
            <a:ext cx="1541482" cy="1853827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LA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0" y="2081379"/>
            <a:ext cx="9613861" cy="35993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Vivre des situations en EPS au travers d’une activité Danse contemporaine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Donner envie de se lancer dans l’activité Danse avec vos élèves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Participer à la pratique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Réfléchir à la mise en œuvre de l’enseignement de la danse à l’école: quelle démarche? Quels éléments incontournables à pendre en compte dans la conception et réalisation des séances.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506" y="605311"/>
            <a:ext cx="1288313" cy="1761372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DANSE C’EST QUOI?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88404" y="619660"/>
            <a:ext cx="1286367" cy="176189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87506" y="2030506"/>
            <a:ext cx="102466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Dimension CORPORELLE </a:t>
            </a:r>
            <a:r>
              <a:rPr lang="fr-FR" sz="3200" i="1" dirty="0" smtClean="0"/>
              <a:t>son corps comme matériau</a:t>
            </a:r>
            <a:endParaRPr lang="fr-FR" sz="3200" dirty="0" smtClean="0"/>
          </a:p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Dimension SYMBOLIQUE </a:t>
            </a:r>
            <a:r>
              <a:rPr lang="fr-FR" sz="3200" i="1" dirty="0" smtClean="0"/>
              <a:t>un imaginaire intentionnel</a:t>
            </a:r>
            <a:endParaRPr lang="fr-FR" sz="3200" dirty="0" smtClean="0"/>
          </a:p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Dimension SOCIALE </a:t>
            </a:r>
            <a:r>
              <a:rPr lang="fr-FR" sz="3200" i="1" dirty="0" smtClean="0"/>
              <a:t>un langage pour communiquer</a:t>
            </a:r>
            <a:endParaRPr lang="fr-FR" sz="32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5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EN ELEMENTAIRE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560082"/>
              </p:ext>
            </p:extLst>
          </p:nvPr>
        </p:nvGraphicFramePr>
        <p:xfrm>
          <a:off x="303764" y="2107530"/>
          <a:ext cx="11126236" cy="451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3118"/>
                <a:gridCol w="5563118"/>
              </a:tblGrid>
              <a:tr h="39517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CYCLE 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CYCLE 3</a:t>
                      </a:r>
                      <a:endParaRPr lang="fr-FR" sz="2400" dirty="0"/>
                    </a:p>
                  </a:txBody>
                  <a:tcPr/>
                </a:tc>
              </a:tr>
              <a:tr h="405946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dirty="0" smtClean="0"/>
                        <a:t>Mobiliser le pouvoir expressif du corps, en reproduisant une séquence</a:t>
                      </a:r>
                      <a:r>
                        <a:rPr lang="fr-FR" sz="2400" baseline="0" dirty="0" smtClean="0"/>
                        <a:t> simple d’actions apprise ou en représentant une action inventée.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baseline="0" dirty="0" smtClean="0"/>
                        <a:t>S’adapter au rythme, mémoriser des pas, des figures, des éléments et des enchainements pour réaliser des actions individuelles et collectives.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dirty="0" smtClean="0"/>
                        <a:t>Réaliser en petits</a:t>
                      </a:r>
                      <a:r>
                        <a:rPr lang="fr-FR" sz="2400" baseline="0" dirty="0" smtClean="0"/>
                        <a:t> groupes 1 séquence à visée artistique destinée à être appréciée et à émouvoir.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baseline="0" dirty="0" smtClean="0"/>
                        <a:t>Savoir filmer une prestation pour la revoir et la faire évoluer.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baseline="0" dirty="0" smtClean="0"/>
                        <a:t>Respecter les prestations des autres et accepter de se produire devant les autres.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816" y="592766"/>
            <a:ext cx="1286367" cy="1761897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4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1" y="766675"/>
            <a:ext cx="7705165" cy="1080938"/>
          </a:xfrm>
        </p:spPr>
        <p:txBody>
          <a:bodyPr>
            <a:noAutofit/>
          </a:bodyPr>
          <a:lstStyle/>
          <a:p>
            <a:r>
              <a:rPr lang="fr-FR" sz="4000" dirty="0" smtClean="0"/>
              <a:t>DANSER A L’ECOLE… </a:t>
            </a:r>
            <a:br>
              <a:rPr lang="fr-FR" sz="4000" dirty="0" smtClean="0"/>
            </a:br>
            <a:r>
              <a:rPr lang="fr-FR" sz="4000" dirty="0" smtClean="0"/>
              <a:t>DU « BOUGER AU DANSER »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5510" y="2027591"/>
            <a:ext cx="9613861" cy="2383045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DU COTE DE L’ELEVE</a:t>
            </a:r>
          </a:p>
          <a:p>
            <a:pPr>
              <a:buFontTx/>
              <a:buChar char="-"/>
            </a:pPr>
            <a:r>
              <a:rPr lang="fr-FR" dirty="0" smtClean="0"/>
              <a:t>Prendre du plaisir à danser</a:t>
            </a:r>
          </a:p>
          <a:p>
            <a:pPr>
              <a:buFontTx/>
              <a:buChar char="-"/>
            </a:pPr>
            <a:r>
              <a:rPr lang="fr-FR" dirty="0" smtClean="0"/>
              <a:t>S’exprimer librement avec une motricité de plus en plus maitrisée</a:t>
            </a:r>
          </a:p>
          <a:p>
            <a:pPr>
              <a:buFontTx/>
              <a:buChar char="-"/>
            </a:pPr>
            <a:r>
              <a:rPr lang="fr-FR" dirty="0" smtClean="0"/>
              <a:t>Être actif et critique dans l’apprentissage de la mise en danse</a:t>
            </a:r>
          </a:p>
          <a:p>
            <a:pPr>
              <a:buFontTx/>
              <a:buChar char="-"/>
            </a:pPr>
            <a:r>
              <a:rPr lang="fr-FR" dirty="0" smtClean="0"/>
              <a:t>Partager cette expérience avec et devant les autres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816" y="592766"/>
            <a:ext cx="1286367" cy="176189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757982" y="4410636"/>
            <a:ext cx="6672017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bg1"/>
                </a:solidFill>
              </a:rPr>
              <a:t>DU COTE DE </a:t>
            </a:r>
            <a:r>
              <a:rPr lang="fr-FR" sz="2400" b="1" dirty="0" smtClean="0">
                <a:solidFill>
                  <a:schemeClr val="bg1"/>
                </a:solidFill>
              </a:rPr>
              <a:t>L’ENSEIGNANT</a:t>
            </a:r>
          </a:p>
          <a:p>
            <a:endParaRPr lang="fr-FR" sz="900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/>
              <a:t>Mettre en jeu l’imaginaire de l’élève</a:t>
            </a:r>
          </a:p>
          <a:p>
            <a:endParaRPr lang="fr-FR" sz="1000" dirty="0" smtClean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Améliorer sa disponibilité corporelle</a:t>
            </a:r>
          </a:p>
          <a:p>
            <a:endParaRPr lang="fr-FR" sz="1000" dirty="0" smtClean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Affiner et enrichir son langage corporel</a:t>
            </a:r>
            <a:endParaRPr lang="fr-FR" sz="2400" dirty="0"/>
          </a:p>
          <a:p>
            <a:endParaRPr lang="fr-FR" sz="2400" b="1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DEMARCHE DE CREATIVITE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72024" y="2523376"/>
            <a:ext cx="5601159" cy="3170099"/>
          </a:xfrm>
          <a:prstGeom prst="rect">
            <a:avLst/>
          </a:prstGeom>
          <a:noFill/>
          <a:ln w="57150">
            <a:solidFill>
              <a:srgbClr val="94C600">
                <a:lumMod val="75000"/>
              </a:srgbClr>
            </a:solidFill>
          </a:ln>
        </p:spPr>
        <p:txBody>
          <a:bodyPr wrap="square">
            <a:spAutoFit/>
          </a:bodyPr>
          <a:lstStyle/>
          <a:p>
            <a:pPr marL="0" marR="0" lvl="0" indent="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fr-FR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2</a:t>
            </a:r>
            <a:r>
              <a:rPr kumimoji="0" lang="fr-FR" sz="2000" b="1" i="0" u="sng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ème</a:t>
            </a:r>
            <a:r>
              <a:rPr kumimoji="0" lang="fr-FR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kumimoji="0" lang="fr-FR" sz="20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étape:</a:t>
            </a:r>
            <a:r>
              <a:rPr kumimoji="0" lang="fr-FR" sz="2000" b="1" i="0" u="sng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 STRUCTURATION</a:t>
            </a:r>
          </a:p>
          <a:p>
            <a:pPr marL="0" marR="0" lvl="0" indent="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fr-FR" sz="2000" b="1" kern="0" noProof="0" dirty="0" smtClean="0">
                <a:solidFill>
                  <a:srgbClr val="92D050"/>
                </a:solidFill>
                <a:latin typeface="Arial" charset="0"/>
                <a:ea typeface="Lucida Sans Unicode" charset="0"/>
                <a:cs typeface="Lucida Sans Unicode" charset="0"/>
              </a:rPr>
              <a:t>EXPLOITATION DES DECOUVERTES</a:t>
            </a: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fr-FR" sz="2000" i="0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REPRODUIRE</a:t>
            </a: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fr-FR" sz="2000" kern="0" noProof="0" dirty="0" smtClean="0">
                <a:solidFill>
                  <a:prstClr val="black"/>
                </a:solidFill>
                <a:latin typeface="Arial" charset="0"/>
                <a:ea typeface="Lucida Sans Unicode" charset="0"/>
                <a:cs typeface="Lucida Sans Unicode" charset="0"/>
              </a:rPr>
              <a:t>MODIFIER</a:t>
            </a: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fr-FR" sz="2000" i="0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ECHANGER</a:t>
            </a: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fr-FR" sz="2000" kern="0" noProof="0" dirty="0" smtClean="0">
                <a:solidFill>
                  <a:prstClr val="black"/>
                </a:solidFill>
                <a:latin typeface="Arial" charset="0"/>
                <a:ea typeface="Lucida Sans Unicode" charset="0"/>
                <a:cs typeface="Lucida Sans Unicode" charset="0"/>
              </a:rPr>
              <a:t>COMPARER</a:t>
            </a: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fr-FR" sz="2000" i="0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ASSOCIER</a:t>
            </a: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fr-FR" sz="2000" kern="0" noProof="0" dirty="0" smtClean="0">
                <a:solidFill>
                  <a:prstClr val="black"/>
                </a:solidFill>
                <a:latin typeface="Arial" charset="0"/>
                <a:ea typeface="Lucida Sans Unicode" charset="0"/>
                <a:cs typeface="Lucida Sans Unicode" charset="0"/>
              </a:rPr>
              <a:t>CHOISIR</a:t>
            </a: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fr-FR" sz="2000" i="0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ENCHAINER</a:t>
            </a:r>
            <a:r>
              <a:rPr kumimoji="0" lang="fr-FR" sz="2000" i="0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Lucida Sans Unicode" charset="0"/>
                <a:cs typeface="Lucida Sans Unicode" charset="0"/>
              </a:rPr>
              <a:t> / ORGANISER</a:t>
            </a:r>
          </a:p>
          <a:p>
            <a:pPr marL="342900" marR="0" lvl="0" indent="-342900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fr-FR" sz="2000" kern="0" baseline="0" noProof="0" dirty="0" smtClean="0">
                <a:solidFill>
                  <a:prstClr val="black"/>
                </a:solidFill>
                <a:latin typeface="Arial" charset="0"/>
                <a:ea typeface="Lucida Sans Unicode" charset="0"/>
                <a:cs typeface="Lucida Sans Unicode" charset="0"/>
              </a:rPr>
              <a:t>MEMORISER</a:t>
            </a:r>
            <a:endParaRPr kumimoji="0" lang="fr-FR" sz="200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2334" y="2155688"/>
            <a:ext cx="4141787" cy="163121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6985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fr-FR" sz="2000" b="1" u="sng" dirty="0">
                <a:latin typeface="Arial" charset="0"/>
                <a:ea typeface="Lucida Sans Unicode" charset="0"/>
                <a:cs typeface="Lucida Sans Unicode" charset="0"/>
              </a:rPr>
              <a:t>1</a:t>
            </a:r>
            <a:r>
              <a:rPr lang="fr-FR" sz="2000" b="1" u="sng" baseline="30000" dirty="0">
                <a:latin typeface="Arial" charset="0"/>
                <a:ea typeface="Lucida Sans Unicode" charset="0"/>
                <a:cs typeface="Lucida Sans Unicode" charset="0"/>
              </a:rPr>
              <a:t>ère</a:t>
            </a:r>
            <a:r>
              <a:rPr lang="fr-FR" sz="2000" b="1" u="sng" dirty="0">
                <a:latin typeface="Arial" charset="0"/>
                <a:ea typeface="Lucida Sans Unicode" charset="0"/>
                <a:cs typeface="Lucida Sans Unicode" charset="0"/>
              </a:rPr>
              <a:t> étape: </a:t>
            </a:r>
            <a:r>
              <a:rPr lang="fr-FR" sz="2000" b="1" u="sng" dirty="0" smtClean="0">
                <a:latin typeface="Arial" charset="0"/>
                <a:ea typeface="Lucida Sans Unicode" charset="0"/>
                <a:cs typeface="Lucida Sans Unicode" charset="0"/>
              </a:rPr>
              <a:t>EXPLORATION</a:t>
            </a:r>
          </a:p>
          <a:p>
            <a:pPr marL="6985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fr-FR" sz="2000" b="1" dirty="0" smtClean="0">
                <a:solidFill>
                  <a:srgbClr val="92D050"/>
                </a:solidFill>
                <a:latin typeface="Arial" charset="0"/>
                <a:ea typeface="Lucida Sans Unicode" charset="0"/>
                <a:cs typeface="Lucida Sans Unicode" charset="0"/>
              </a:rPr>
              <a:t>FOISONNEMENT D’IDEES</a:t>
            </a:r>
          </a:p>
          <a:p>
            <a:pPr marL="41275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fr-FR" sz="2000" dirty="0" smtClean="0">
                <a:solidFill>
                  <a:prstClr val="black"/>
                </a:solidFill>
                <a:latin typeface="Arial" charset="0"/>
                <a:ea typeface="Lucida Sans Unicode" charset="0"/>
                <a:cs typeface="Lucida Sans Unicode" charset="0"/>
              </a:rPr>
              <a:t>INVENTE</a:t>
            </a:r>
          </a:p>
          <a:p>
            <a:pPr marL="41275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fr-FR" sz="2000" dirty="0" smtClean="0">
                <a:solidFill>
                  <a:prstClr val="black"/>
                </a:solidFill>
                <a:latin typeface="Arial" charset="0"/>
                <a:ea typeface="Lucida Sans Unicode" charset="0"/>
                <a:cs typeface="Lucida Sans Unicode" charset="0"/>
              </a:rPr>
              <a:t>EXPERIMENTE</a:t>
            </a:r>
          </a:p>
          <a:p>
            <a:pPr marL="41275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fr-FR" sz="2000" dirty="0" smtClean="0">
                <a:solidFill>
                  <a:prstClr val="black"/>
                </a:solidFill>
                <a:latin typeface="Arial" charset="0"/>
                <a:ea typeface="Lucida Sans Unicode" charset="0"/>
                <a:cs typeface="Lucida Sans Unicode" charset="0"/>
              </a:rPr>
              <a:t>DIVERSIFIE</a:t>
            </a:r>
            <a:endParaRPr lang="fr-FR" sz="2000" dirty="0">
              <a:solidFill>
                <a:schemeClr val="accent3">
                  <a:lumMod val="75000"/>
                </a:schemeClr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26881" y="4108426"/>
            <a:ext cx="4904026" cy="2660788"/>
          </a:xfrm>
          <a:prstGeom prst="rect">
            <a:avLst/>
          </a:prstGeom>
          <a:noFill/>
          <a:ln w="571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4C600"/>
              </a:buClr>
              <a:buSzPct val="76000"/>
              <a:buFont typeface="Wingdings 2" panose="05020102010507070707" pitchFamily="18" charset="2"/>
              <a:buNone/>
              <a:tabLst/>
              <a:defRPr/>
            </a:pPr>
            <a:r>
              <a:rPr kumimoji="0" lang="fr-FR" altLang="fr-FR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</a:rPr>
              <a:t>3</a:t>
            </a:r>
            <a:r>
              <a:rPr kumimoji="0" lang="fr-FR" altLang="fr-FR" sz="2000" b="1" i="0" u="sng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</a:rPr>
              <a:t>ème</a:t>
            </a:r>
            <a:r>
              <a:rPr kumimoji="0" lang="fr-FR" altLang="fr-FR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</a:rPr>
              <a:t> étape: COMMUNICATION</a:t>
            </a:r>
          </a:p>
          <a:p>
            <a:pPr marL="6985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4C600"/>
              </a:buClr>
              <a:buSzPct val="76000"/>
              <a:buFont typeface="Wingdings 2" panose="05020102010507070707" pitchFamily="18" charset="2"/>
              <a:buNone/>
              <a:tabLst/>
              <a:defRPr/>
            </a:pPr>
            <a:r>
              <a:rPr kumimoji="0" lang="fr-FR" altLang="fr-FR" sz="2000" b="1" i="0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PRODUCTION CHOREGRAPHIE AVEC INTENTION</a:t>
            </a:r>
          </a:p>
          <a:p>
            <a:pPr marL="6985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4C600"/>
              </a:buClr>
              <a:buSzPct val="76000"/>
              <a:buNone/>
              <a:tabLst/>
              <a:defRPr/>
            </a:pPr>
            <a:r>
              <a:rPr lang="fr-FR" altLang="fr-FR" sz="2000" noProof="0" dirty="0" smtClean="0">
                <a:solidFill>
                  <a:sysClr val="windowText" lastClr="000000"/>
                </a:solidFill>
                <a:latin typeface="Arial" charset="0"/>
                <a:cs typeface="Arial" charset="0"/>
                <a:sym typeface="Symbol" pitchFamily="18" charset="2"/>
              </a:rPr>
              <a:t>- PRESENTER</a:t>
            </a:r>
          </a:p>
          <a:p>
            <a:pPr marL="6985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4C600"/>
              </a:buClr>
              <a:buSzPct val="76000"/>
              <a:buNone/>
              <a:tabLst/>
              <a:defRPr/>
            </a:pPr>
            <a:r>
              <a:rPr lang="fr-FR" altLang="fr-FR" sz="2000" noProof="0" dirty="0" smtClean="0">
                <a:solidFill>
                  <a:sysClr val="windowText" lastClr="000000"/>
                </a:solidFill>
                <a:latin typeface="Arial" charset="0"/>
                <a:cs typeface="Arial" charset="0"/>
                <a:sym typeface="Symbol" pitchFamily="18" charset="2"/>
              </a:rPr>
              <a:t>- SE PRODUIRE</a:t>
            </a:r>
          </a:p>
          <a:p>
            <a:pPr marL="6985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4C600"/>
              </a:buClr>
              <a:buSzPct val="76000"/>
              <a:buNone/>
              <a:tabLst/>
              <a:defRPr/>
            </a:pPr>
            <a:r>
              <a:rPr kumimoji="0" lang="fr-FR" altLang="fr-FR" sz="2000" i="0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- REGARDER</a:t>
            </a:r>
            <a:r>
              <a:rPr kumimoji="0" lang="fr-FR" altLang="fr-FR" sz="2000" i="0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marL="6985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4C600"/>
              </a:buClr>
              <a:buSzPct val="76000"/>
              <a:buNone/>
              <a:tabLst/>
              <a:defRPr/>
            </a:pPr>
            <a:r>
              <a:rPr kumimoji="0" lang="fr-FR" altLang="fr-FR" sz="2000" i="0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- EVALUER</a:t>
            </a:r>
            <a:endParaRPr kumimoji="0" lang="fr-FR" altLang="fr-FR" sz="2000" b="1" i="0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Arial" charset="0"/>
              <a:sym typeface="Symbol" pitchFamily="18" charset="2"/>
            </a:endParaRPr>
          </a:p>
          <a:p>
            <a:pPr marL="69850" lvl="0" indent="0" defTabSz="914400" eaLnBrk="1" hangingPunct="1">
              <a:buClr>
                <a:srgbClr val="94C600"/>
              </a:buClr>
              <a:buNone/>
              <a:defRPr/>
            </a:pPr>
            <a:r>
              <a:rPr kumimoji="0" lang="fr-FR" alt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	</a:t>
            </a:r>
            <a:endParaRPr lang="fr-FR" altLang="fr-FR" sz="2000" b="1" u="sng" dirty="0">
              <a:solidFill>
                <a:sysClr val="windowText" lastClr="000000"/>
              </a:solidFill>
              <a:latin typeface="Century Gothic"/>
            </a:endParaRPr>
          </a:p>
          <a:p>
            <a:pPr marL="69850" lvl="0" indent="0" defTabSz="914400" eaLnBrk="1" hangingPunct="1">
              <a:buClr>
                <a:srgbClr val="94C600"/>
              </a:buClr>
              <a:buNone/>
              <a:defRPr/>
            </a:pPr>
            <a:r>
              <a:rPr kumimoji="0" lang="fr-FR" alt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	</a:t>
            </a:r>
            <a:endParaRPr kumimoji="0" lang="fr-FR" alt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6985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4C600"/>
              </a:buClr>
              <a:buSzPct val="76000"/>
              <a:buFont typeface="Wingdings 2" panose="05020102010507070707" pitchFamily="18" charset="2"/>
              <a:buNone/>
              <a:tabLst/>
              <a:defRPr/>
            </a:pPr>
            <a:r>
              <a:rPr kumimoji="0" lang="fr-FR" alt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</a:rPr>
              <a:t>		</a:t>
            </a:r>
          </a:p>
        </p:txBody>
      </p:sp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816" y="592766"/>
            <a:ext cx="1286367" cy="1761897"/>
          </a:xfrm>
          <a:prstGeom prst="rect">
            <a:avLst/>
          </a:prstGeom>
        </p:spPr>
      </p:pic>
      <p:sp>
        <p:nvSpPr>
          <p:cNvPr id="10" name="Flèche droite 9"/>
          <p:cNvSpPr/>
          <p:nvPr/>
        </p:nvSpPr>
        <p:spPr>
          <a:xfrm rot="1426114">
            <a:off x="4972597" y="2555975"/>
            <a:ext cx="110094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9024106">
            <a:off x="5353590" y="5196504"/>
            <a:ext cx="99574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FONDAMENTAUX DE LA DANSE</a:t>
            </a:r>
            <a:endParaRPr lang="fr-FR" dirty="0"/>
          </a:p>
        </p:txBody>
      </p:sp>
      <p:grpSp>
        <p:nvGrpSpPr>
          <p:cNvPr id="23" name="Groupe 22"/>
          <p:cNvGrpSpPr/>
          <p:nvPr/>
        </p:nvGrpSpPr>
        <p:grpSpPr>
          <a:xfrm>
            <a:off x="344596" y="2007152"/>
            <a:ext cx="9668816" cy="4578798"/>
            <a:chOff x="567497" y="308910"/>
            <a:chExt cx="11704097" cy="6459933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4049" y="308910"/>
              <a:ext cx="2270643" cy="2255145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68989" y="1960990"/>
              <a:ext cx="2502605" cy="2255717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7987" y="4513127"/>
              <a:ext cx="2274005" cy="225571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33372" y="4513127"/>
              <a:ext cx="2274005" cy="225571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7497" y="2579054"/>
              <a:ext cx="2274004" cy="225571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7479648" y="1060682"/>
              <a:ext cx="1331462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>
                  <a:solidFill>
                    <a:prstClr val="white"/>
                  </a:solidFill>
                  <a:latin typeface="Century Gothic" panose="020B0502020202020204"/>
                </a:rPr>
                <a:t>corps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988477" y="2728334"/>
              <a:ext cx="2239573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 smtClean="0">
                  <a:solidFill>
                    <a:prstClr val="white"/>
                  </a:solidFill>
                  <a:latin typeface="Century Gothic" panose="020B0502020202020204"/>
                </a:rPr>
                <a:t>  Relations</a:t>
              </a:r>
              <a:endParaRPr lang="fr-FR" sz="2000" b="1" dirty="0">
                <a:solidFill>
                  <a:prstClr val="white"/>
                </a:solidFill>
                <a:latin typeface="Century Gothic" panose="020B0502020202020204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06557" y="5265386"/>
              <a:ext cx="1456865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 smtClean="0">
                  <a:solidFill>
                    <a:prstClr val="white"/>
                  </a:solidFill>
                  <a:latin typeface="Century Gothic" panose="020B0502020202020204"/>
                </a:rPr>
                <a:t>Espace</a:t>
              </a:r>
              <a:endParaRPr lang="fr-FR" sz="2000" b="1" dirty="0">
                <a:solidFill>
                  <a:prstClr val="white"/>
                </a:solidFill>
                <a:latin typeface="Century Gothic" panose="020B0502020202020204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56421" y="5271063"/>
              <a:ext cx="1594440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 smtClean="0">
                  <a:solidFill>
                    <a:prstClr val="white"/>
                  </a:solidFill>
                  <a:latin typeface="Century Gothic" panose="020B0502020202020204"/>
                </a:rPr>
                <a:t> Temps</a:t>
              </a:r>
              <a:endParaRPr lang="fr-FR" sz="2000" b="1" dirty="0">
                <a:solidFill>
                  <a:prstClr val="white"/>
                </a:solidFill>
                <a:latin typeface="Century Gothic" panose="020B0502020202020204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5736" y="3419991"/>
              <a:ext cx="2065766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 smtClean="0">
                  <a:solidFill>
                    <a:prstClr val="white"/>
                  </a:solidFill>
                  <a:latin typeface="Century Gothic" panose="020B0502020202020204"/>
                </a:rPr>
                <a:t>  Energies</a:t>
              </a:r>
              <a:endParaRPr lang="fr-FR" sz="2000" b="1" dirty="0">
                <a:solidFill>
                  <a:prstClr val="white"/>
                </a:solidFill>
                <a:latin typeface="Century Gothic" panose="020B0502020202020204"/>
              </a:endParaRPr>
            </a:p>
          </p:txBody>
        </p:sp>
        <p:sp>
          <p:nvSpPr>
            <p:cNvPr id="14" name="Flèche droite 13"/>
            <p:cNvSpPr/>
            <p:nvPr/>
          </p:nvSpPr>
          <p:spPr>
            <a:xfrm rot="21052301">
              <a:off x="5645565" y="788794"/>
              <a:ext cx="823442" cy="807264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5" name="Flèche droite 14"/>
            <p:cNvSpPr/>
            <p:nvPr/>
          </p:nvSpPr>
          <p:spPr>
            <a:xfrm rot="1475635">
              <a:off x="9409510" y="995293"/>
              <a:ext cx="823442" cy="807263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" name="Flèche droite 15"/>
            <p:cNvSpPr/>
            <p:nvPr/>
          </p:nvSpPr>
          <p:spPr>
            <a:xfrm rot="8137293">
              <a:off x="9744208" y="4498860"/>
              <a:ext cx="823442" cy="807263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" name="Flèche droite 16"/>
            <p:cNvSpPr/>
            <p:nvPr/>
          </p:nvSpPr>
          <p:spPr>
            <a:xfrm rot="10573472">
              <a:off x="6068696" y="5578353"/>
              <a:ext cx="823442" cy="807264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" name="Flèche droite 17"/>
            <p:cNvSpPr/>
            <p:nvPr/>
          </p:nvSpPr>
          <p:spPr>
            <a:xfrm rot="13703591">
              <a:off x="2328362" y="5042013"/>
              <a:ext cx="823441" cy="807264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305607" y="2985770"/>
              <a:ext cx="3902196" cy="99871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>
                  <a:solidFill>
                    <a:srgbClr val="002060"/>
                  </a:solidFill>
                  <a:latin typeface="Century Gothic" panose="020B0502020202020204"/>
                </a:rPr>
                <a:t>LES COMPOSANTES DE LA DANSE</a:t>
              </a:r>
              <a:endParaRPr lang="fr-FR" sz="2000" b="1" dirty="0">
                <a:solidFill>
                  <a:srgbClr val="002060"/>
                </a:solidFill>
                <a:latin typeface="Century Gothic" panose="020B0502020202020204"/>
              </a:endParaRPr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81667" y="413984"/>
              <a:ext cx="2274005" cy="2255716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3143326" y="832296"/>
              <a:ext cx="2065766" cy="1432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000" b="1" dirty="0" smtClean="0">
                  <a:solidFill>
                    <a:prstClr val="white"/>
                  </a:solidFill>
                  <a:latin typeface="Century Gothic" panose="020B0502020202020204"/>
                </a:rPr>
                <a:t>Le monde sonore et scénique</a:t>
              </a:r>
              <a:endParaRPr lang="fr-FR" sz="2000" b="1" dirty="0">
                <a:solidFill>
                  <a:prstClr val="white"/>
                </a:solidFill>
                <a:latin typeface="Century Gothic" panose="020B0502020202020204"/>
              </a:endParaRPr>
            </a:p>
          </p:txBody>
        </p:sp>
        <p:sp>
          <p:nvSpPr>
            <p:cNvPr id="22" name="Flèche droite 21"/>
            <p:cNvSpPr/>
            <p:nvPr/>
          </p:nvSpPr>
          <p:spPr>
            <a:xfrm rot="19186693">
              <a:off x="1981387" y="1557359"/>
              <a:ext cx="823442" cy="807263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pic>
        <p:nvPicPr>
          <p:cNvPr id="24" name="Espace réservé du contenu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6816" y="592766"/>
            <a:ext cx="1286367" cy="1761897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2017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148</TotalTime>
  <Words>362</Words>
  <Application>Microsoft Office PowerPoint</Application>
  <PresentationFormat>Grand écran</PresentationFormat>
  <Paragraphs>77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7" baseType="lpstr">
      <vt:lpstr>Arial</vt:lpstr>
      <vt:lpstr>Calibri</vt:lpstr>
      <vt:lpstr>Century Gothic</vt:lpstr>
      <vt:lpstr>Lucida Sans Unicode</vt:lpstr>
      <vt:lpstr>Symbol</vt:lpstr>
      <vt:lpstr>Times New Roman</vt:lpstr>
      <vt:lpstr>Trebuchet MS</vt:lpstr>
      <vt:lpstr>Wingdings</vt:lpstr>
      <vt:lpstr>Wingdings 2</vt:lpstr>
      <vt:lpstr>Berlin</vt:lpstr>
      <vt:lpstr>DANSE CONTEMPORAINE</vt:lpstr>
      <vt:lpstr>OBJECTIFS DE LA FORMATION</vt:lpstr>
      <vt:lpstr>LA DANSE C’EST QUOI?</vt:lpstr>
      <vt:lpstr>OBJECTIFS EN ELEMENTAIRE</vt:lpstr>
      <vt:lpstr>DANSER A L’ECOLE…  DU « BOUGER AU DANSER »</vt:lpstr>
      <vt:lpstr>LA DEMARCHE DE CREATIVITE</vt:lpstr>
      <vt:lpstr>LES FONDAMENTAUX DE LA DANSE</vt:lpstr>
    </vt:vector>
  </TitlesOfParts>
  <Company>DSDEN77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DANSE CONTEMPORAINE</dc:title>
  <dc:creator>Utilisateur</dc:creator>
  <cp:lastModifiedBy>Utilisateur</cp:lastModifiedBy>
  <cp:revision>17</cp:revision>
  <cp:lastPrinted>2018-05-09T07:17:59Z</cp:lastPrinted>
  <dcterms:created xsi:type="dcterms:W3CDTF">2018-01-22T16:29:58Z</dcterms:created>
  <dcterms:modified xsi:type="dcterms:W3CDTF">2019-04-09T09:27:22Z</dcterms:modified>
</cp:coreProperties>
</file>