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2"/>
  </p:sldMasterIdLst>
  <p:notesMasterIdLst>
    <p:notesMasterId r:id="rId9"/>
  </p:notesMasterIdLst>
  <p:sldIdLst>
    <p:sldId id="260" r:id="rId3"/>
    <p:sldId id="256" r:id="rId4"/>
    <p:sldId id="262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9DB5DD-0C64-4EB9-BA20-681E95418F02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9FD3C8B-1B0A-4A61-8FB2-7FE7B065334A}">
      <dgm:prSet phldrT="[Texte]"/>
      <dgm:spPr/>
      <dgm:t>
        <a:bodyPr/>
        <a:lstStyle/>
        <a:p>
          <a:r>
            <a:rPr lang="fr-FR" dirty="0" smtClean="0"/>
            <a:t>CORPS</a:t>
          </a:r>
          <a:endParaRPr lang="fr-FR" dirty="0"/>
        </a:p>
      </dgm:t>
    </dgm:pt>
    <dgm:pt modelId="{269E30E7-B056-4A4E-A67A-085829D5E3FB}" type="parTrans" cxnId="{1C9BC774-0E13-49DD-9460-115C4701F9F3}">
      <dgm:prSet/>
      <dgm:spPr/>
      <dgm:t>
        <a:bodyPr/>
        <a:lstStyle/>
        <a:p>
          <a:endParaRPr lang="fr-FR"/>
        </a:p>
      </dgm:t>
    </dgm:pt>
    <dgm:pt modelId="{7A167E80-148B-4A3B-AD0F-554074F1B573}" type="sibTrans" cxnId="{1C9BC774-0E13-49DD-9460-115C4701F9F3}">
      <dgm:prSet/>
      <dgm:spPr/>
      <dgm:t>
        <a:bodyPr/>
        <a:lstStyle/>
        <a:p>
          <a:endParaRPr lang="fr-FR"/>
        </a:p>
      </dgm:t>
    </dgm:pt>
    <dgm:pt modelId="{37A36D15-1BA0-4949-A35A-46C60663B4A7}">
      <dgm:prSet phldrT="[Texte]"/>
      <dgm:spPr/>
      <dgm:t>
        <a:bodyPr/>
        <a:lstStyle/>
        <a:p>
          <a:r>
            <a:rPr lang="fr-FR" dirty="0" smtClean="0"/>
            <a:t>ESPACE</a:t>
          </a:r>
          <a:endParaRPr lang="fr-FR" dirty="0"/>
        </a:p>
      </dgm:t>
    </dgm:pt>
    <dgm:pt modelId="{4EE33FEE-8380-4F94-AAC5-1BF62650CA58}" type="parTrans" cxnId="{643214E5-95D6-40C8-8A5C-2EA70F4A4858}">
      <dgm:prSet/>
      <dgm:spPr/>
      <dgm:t>
        <a:bodyPr/>
        <a:lstStyle/>
        <a:p>
          <a:endParaRPr lang="fr-FR"/>
        </a:p>
      </dgm:t>
    </dgm:pt>
    <dgm:pt modelId="{393291C2-2FEB-4583-AE3F-97E3BDAFBF41}" type="sibTrans" cxnId="{643214E5-95D6-40C8-8A5C-2EA70F4A4858}">
      <dgm:prSet/>
      <dgm:spPr/>
      <dgm:t>
        <a:bodyPr/>
        <a:lstStyle/>
        <a:p>
          <a:endParaRPr lang="fr-FR"/>
        </a:p>
      </dgm:t>
    </dgm:pt>
    <dgm:pt modelId="{E426E6D4-9ECD-416F-ACC6-E0047A618C4C}">
      <dgm:prSet phldrT="[Texte]"/>
      <dgm:spPr/>
      <dgm:t>
        <a:bodyPr/>
        <a:lstStyle/>
        <a:p>
          <a:r>
            <a:rPr lang="fr-FR" dirty="0" smtClean="0"/>
            <a:t>TEMPS</a:t>
          </a:r>
          <a:endParaRPr lang="fr-FR" dirty="0"/>
        </a:p>
      </dgm:t>
    </dgm:pt>
    <dgm:pt modelId="{2D1B7FEF-3DF6-4B15-AFDD-25C630488493}" type="parTrans" cxnId="{44C8251B-7C22-4103-9FC3-6793C7DA1D59}">
      <dgm:prSet/>
      <dgm:spPr/>
      <dgm:t>
        <a:bodyPr/>
        <a:lstStyle/>
        <a:p>
          <a:endParaRPr lang="fr-FR"/>
        </a:p>
      </dgm:t>
    </dgm:pt>
    <dgm:pt modelId="{B7430477-43F8-4398-B935-CDF96B6A1859}" type="sibTrans" cxnId="{44C8251B-7C22-4103-9FC3-6793C7DA1D59}">
      <dgm:prSet/>
      <dgm:spPr/>
      <dgm:t>
        <a:bodyPr/>
        <a:lstStyle/>
        <a:p>
          <a:endParaRPr lang="fr-FR"/>
        </a:p>
      </dgm:t>
    </dgm:pt>
    <dgm:pt modelId="{92A9764E-4925-4501-B230-705BB95001BE}">
      <dgm:prSet phldrT="[Texte]"/>
      <dgm:spPr/>
      <dgm:t>
        <a:bodyPr/>
        <a:lstStyle/>
        <a:p>
          <a:r>
            <a:rPr lang="fr-FR" dirty="0" smtClean="0"/>
            <a:t>AUTRES</a:t>
          </a:r>
          <a:endParaRPr lang="fr-FR" dirty="0"/>
        </a:p>
      </dgm:t>
    </dgm:pt>
    <dgm:pt modelId="{8F33BF5D-BF12-42B7-97DA-3D350C3F5511}" type="parTrans" cxnId="{0FBAA658-994A-4DDE-B971-8B5F6E65D136}">
      <dgm:prSet/>
      <dgm:spPr/>
      <dgm:t>
        <a:bodyPr/>
        <a:lstStyle/>
        <a:p>
          <a:endParaRPr lang="fr-FR"/>
        </a:p>
      </dgm:t>
    </dgm:pt>
    <dgm:pt modelId="{6E190DCE-E5DE-4AD6-BBC9-8C9BBDD961FB}" type="sibTrans" cxnId="{0FBAA658-994A-4DDE-B971-8B5F6E65D136}">
      <dgm:prSet/>
      <dgm:spPr/>
      <dgm:t>
        <a:bodyPr/>
        <a:lstStyle/>
        <a:p>
          <a:endParaRPr lang="fr-FR"/>
        </a:p>
      </dgm:t>
    </dgm:pt>
    <dgm:pt modelId="{6A65B813-536B-453A-B182-28C0270AEF69}">
      <dgm:prSet phldrT="[Texte]"/>
      <dgm:spPr/>
      <dgm:t>
        <a:bodyPr/>
        <a:lstStyle/>
        <a:p>
          <a:r>
            <a:rPr lang="fr-FR" dirty="0" smtClean="0"/>
            <a:t>MATERIEL</a:t>
          </a:r>
          <a:endParaRPr lang="fr-FR" dirty="0"/>
        </a:p>
      </dgm:t>
    </dgm:pt>
    <dgm:pt modelId="{F5ED9B7A-1887-44A2-A82E-EE3E722A8838}" type="parTrans" cxnId="{A1DC53F4-CCE8-40FD-9FB8-6E7061D10E53}">
      <dgm:prSet/>
      <dgm:spPr/>
      <dgm:t>
        <a:bodyPr/>
        <a:lstStyle/>
        <a:p>
          <a:endParaRPr lang="fr-FR"/>
        </a:p>
      </dgm:t>
    </dgm:pt>
    <dgm:pt modelId="{0954F0B1-7F41-4151-A83B-E42CB9977417}" type="sibTrans" cxnId="{A1DC53F4-CCE8-40FD-9FB8-6E7061D10E53}">
      <dgm:prSet/>
      <dgm:spPr/>
      <dgm:t>
        <a:bodyPr/>
        <a:lstStyle/>
        <a:p>
          <a:endParaRPr lang="fr-FR"/>
        </a:p>
      </dgm:t>
    </dgm:pt>
    <dgm:pt modelId="{DEA4090F-34E2-4331-BBA0-A2E0196D61BA}" type="pres">
      <dgm:prSet presAssocID="{859DB5DD-0C64-4EB9-BA20-681E95418F0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51E2DAA1-EF5D-4BA9-9FF1-B711679D64AD}" type="pres">
      <dgm:prSet presAssocID="{859DB5DD-0C64-4EB9-BA20-681E95418F02}" presName="cycle" presStyleCnt="0"/>
      <dgm:spPr/>
    </dgm:pt>
    <dgm:pt modelId="{F192E87D-67E2-4303-BD52-9C1F4E2AC801}" type="pres">
      <dgm:prSet presAssocID="{19FD3C8B-1B0A-4A61-8FB2-7FE7B065334A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7ABE6C1-7FA6-4B8B-B408-271149EFB06E}" type="pres">
      <dgm:prSet presAssocID="{7A167E80-148B-4A3B-AD0F-554074F1B573}" presName="sibTransFirstNode" presStyleLbl="bgShp" presStyleIdx="0" presStyleCnt="1"/>
      <dgm:spPr/>
      <dgm:t>
        <a:bodyPr/>
        <a:lstStyle/>
        <a:p>
          <a:endParaRPr lang="fr-FR"/>
        </a:p>
      </dgm:t>
    </dgm:pt>
    <dgm:pt modelId="{32A0349E-407A-40E4-AE5A-EBBA0C9936A4}" type="pres">
      <dgm:prSet presAssocID="{37A36D15-1BA0-4949-A35A-46C60663B4A7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72B3286-517B-4F99-A71F-0AE2E531B4E2}" type="pres">
      <dgm:prSet presAssocID="{E426E6D4-9ECD-416F-ACC6-E0047A618C4C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F077794-BABC-40DD-A69A-BF66712415A9}" type="pres">
      <dgm:prSet presAssocID="{92A9764E-4925-4501-B230-705BB95001BE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F8EAE35-2325-4214-AFEE-838B9E3474BC}" type="pres">
      <dgm:prSet presAssocID="{6A65B813-536B-453A-B182-28C0270AEF69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3393348-7B4A-40B4-A478-9B8AE187270D}" type="presOf" srcId="{859DB5DD-0C64-4EB9-BA20-681E95418F02}" destId="{DEA4090F-34E2-4331-BBA0-A2E0196D61BA}" srcOrd="0" destOrd="0" presId="urn:microsoft.com/office/officeart/2005/8/layout/cycle3"/>
    <dgm:cxn modelId="{FCEE6F84-DFCA-443B-97D2-A9EA9C1482C5}" type="presOf" srcId="{6A65B813-536B-453A-B182-28C0270AEF69}" destId="{DF8EAE35-2325-4214-AFEE-838B9E3474BC}" srcOrd="0" destOrd="0" presId="urn:microsoft.com/office/officeart/2005/8/layout/cycle3"/>
    <dgm:cxn modelId="{A1DC53F4-CCE8-40FD-9FB8-6E7061D10E53}" srcId="{859DB5DD-0C64-4EB9-BA20-681E95418F02}" destId="{6A65B813-536B-453A-B182-28C0270AEF69}" srcOrd="4" destOrd="0" parTransId="{F5ED9B7A-1887-44A2-A82E-EE3E722A8838}" sibTransId="{0954F0B1-7F41-4151-A83B-E42CB9977417}"/>
    <dgm:cxn modelId="{643214E5-95D6-40C8-8A5C-2EA70F4A4858}" srcId="{859DB5DD-0C64-4EB9-BA20-681E95418F02}" destId="{37A36D15-1BA0-4949-A35A-46C60663B4A7}" srcOrd="1" destOrd="0" parTransId="{4EE33FEE-8380-4F94-AAC5-1BF62650CA58}" sibTransId="{393291C2-2FEB-4583-AE3F-97E3BDAFBF41}"/>
    <dgm:cxn modelId="{2E15F972-A5C3-4709-9881-154DCF5A5992}" type="presOf" srcId="{E426E6D4-9ECD-416F-ACC6-E0047A618C4C}" destId="{472B3286-517B-4F99-A71F-0AE2E531B4E2}" srcOrd="0" destOrd="0" presId="urn:microsoft.com/office/officeart/2005/8/layout/cycle3"/>
    <dgm:cxn modelId="{2C3BBA24-294F-4CC1-AF77-4F0E97983279}" type="presOf" srcId="{92A9764E-4925-4501-B230-705BB95001BE}" destId="{FF077794-BABC-40DD-A69A-BF66712415A9}" srcOrd="0" destOrd="0" presId="urn:microsoft.com/office/officeart/2005/8/layout/cycle3"/>
    <dgm:cxn modelId="{F158F16B-D4ED-4232-B2B8-319089DABBCE}" type="presOf" srcId="{7A167E80-148B-4A3B-AD0F-554074F1B573}" destId="{77ABE6C1-7FA6-4B8B-B408-271149EFB06E}" srcOrd="0" destOrd="0" presId="urn:microsoft.com/office/officeart/2005/8/layout/cycle3"/>
    <dgm:cxn modelId="{1C9BC774-0E13-49DD-9460-115C4701F9F3}" srcId="{859DB5DD-0C64-4EB9-BA20-681E95418F02}" destId="{19FD3C8B-1B0A-4A61-8FB2-7FE7B065334A}" srcOrd="0" destOrd="0" parTransId="{269E30E7-B056-4A4E-A67A-085829D5E3FB}" sibTransId="{7A167E80-148B-4A3B-AD0F-554074F1B573}"/>
    <dgm:cxn modelId="{E6652119-8F75-44E7-BA86-E8AE0ABF23D7}" type="presOf" srcId="{37A36D15-1BA0-4949-A35A-46C60663B4A7}" destId="{32A0349E-407A-40E4-AE5A-EBBA0C9936A4}" srcOrd="0" destOrd="0" presId="urn:microsoft.com/office/officeart/2005/8/layout/cycle3"/>
    <dgm:cxn modelId="{0FBAA658-994A-4DDE-B971-8B5F6E65D136}" srcId="{859DB5DD-0C64-4EB9-BA20-681E95418F02}" destId="{92A9764E-4925-4501-B230-705BB95001BE}" srcOrd="3" destOrd="0" parTransId="{8F33BF5D-BF12-42B7-97DA-3D350C3F5511}" sibTransId="{6E190DCE-E5DE-4AD6-BBC9-8C9BBDD961FB}"/>
    <dgm:cxn modelId="{44C8251B-7C22-4103-9FC3-6793C7DA1D59}" srcId="{859DB5DD-0C64-4EB9-BA20-681E95418F02}" destId="{E426E6D4-9ECD-416F-ACC6-E0047A618C4C}" srcOrd="2" destOrd="0" parTransId="{2D1B7FEF-3DF6-4B15-AFDD-25C630488493}" sibTransId="{B7430477-43F8-4398-B935-CDF96B6A1859}"/>
    <dgm:cxn modelId="{58D85531-180C-4CC7-8836-710FBBD5C9F6}" type="presOf" srcId="{19FD3C8B-1B0A-4A61-8FB2-7FE7B065334A}" destId="{F192E87D-67E2-4303-BD52-9C1F4E2AC801}" srcOrd="0" destOrd="0" presId="urn:microsoft.com/office/officeart/2005/8/layout/cycle3"/>
    <dgm:cxn modelId="{96E70427-8284-4050-B450-5D693114085D}" type="presParOf" srcId="{DEA4090F-34E2-4331-BBA0-A2E0196D61BA}" destId="{51E2DAA1-EF5D-4BA9-9FF1-B711679D64AD}" srcOrd="0" destOrd="0" presId="urn:microsoft.com/office/officeart/2005/8/layout/cycle3"/>
    <dgm:cxn modelId="{CF0B0333-9966-4DDA-AA4A-17E6C9CF1F48}" type="presParOf" srcId="{51E2DAA1-EF5D-4BA9-9FF1-B711679D64AD}" destId="{F192E87D-67E2-4303-BD52-9C1F4E2AC801}" srcOrd="0" destOrd="0" presId="urn:microsoft.com/office/officeart/2005/8/layout/cycle3"/>
    <dgm:cxn modelId="{74A9AA7F-CEE6-4775-B939-A454085E5881}" type="presParOf" srcId="{51E2DAA1-EF5D-4BA9-9FF1-B711679D64AD}" destId="{77ABE6C1-7FA6-4B8B-B408-271149EFB06E}" srcOrd="1" destOrd="0" presId="urn:microsoft.com/office/officeart/2005/8/layout/cycle3"/>
    <dgm:cxn modelId="{B788A8E9-1BE3-42B6-81A7-91F50C27E159}" type="presParOf" srcId="{51E2DAA1-EF5D-4BA9-9FF1-B711679D64AD}" destId="{32A0349E-407A-40E4-AE5A-EBBA0C9936A4}" srcOrd="2" destOrd="0" presId="urn:microsoft.com/office/officeart/2005/8/layout/cycle3"/>
    <dgm:cxn modelId="{3CA42481-DBCF-450D-8FA4-0DE9FC3246AF}" type="presParOf" srcId="{51E2DAA1-EF5D-4BA9-9FF1-B711679D64AD}" destId="{472B3286-517B-4F99-A71F-0AE2E531B4E2}" srcOrd="3" destOrd="0" presId="urn:microsoft.com/office/officeart/2005/8/layout/cycle3"/>
    <dgm:cxn modelId="{23941199-DD18-42ED-B8E0-5B8A821D9731}" type="presParOf" srcId="{51E2DAA1-EF5D-4BA9-9FF1-B711679D64AD}" destId="{FF077794-BABC-40DD-A69A-BF66712415A9}" srcOrd="4" destOrd="0" presId="urn:microsoft.com/office/officeart/2005/8/layout/cycle3"/>
    <dgm:cxn modelId="{58081A30-3689-4224-B467-A82189C84A6B}" type="presParOf" srcId="{51E2DAA1-EF5D-4BA9-9FF1-B711679D64AD}" destId="{DF8EAE35-2325-4214-AFEE-838B9E3474BC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EA8A48-2B0C-4625-883D-A5E76DE38231}" type="datetimeFigureOut">
              <a:rPr lang="fr-FR" smtClean="0"/>
              <a:t>09/04/2019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E55673-16E8-4951-B305-77DB25B699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5386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E55673-16E8-4951-B305-77DB25B69902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99812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La musique et le chant sont des matières vivantes tout comme notre corps. Il est intéressant de travailler avec les élèves la production non seulement dans sa mémorisation mais également dans </a:t>
            </a:r>
            <a:r>
              <a:rPr lang="fr-FR" b="1" u="sng" dirty="0" smtClean="0"/>
              <a:t>son objectif</a:t>
            </a:r>
            <a:r>
              <a:rPr lang="fr-FR" b="1" u="sng" baseline="0" dirty="0" smtClean="0"/>
              <a:t> de réalisation</a:t>
            </a:r>
            <a:r>
              <a:rPr lang="fr-FR" baseline="0" dirty="0" smtClean="0"/>
              <a:t>: il y a eu un auteur, une volonté de production, un pourquoi? De la production de cet auteur.. Peut-être un message à faire passer… c’est en cela que notre corps va pouvoir réagir en proposant des adaptations corporelles à la musique, aux mots de la chanson, à son rythme etc…. </a:t>
            </a:r>
          </a:p>
          <a:p>
            <a:r>
              <a:rPr lang="fr-FR" baseline="0" dirty="0" smtClean="0"/>
              <a:t>C’est pourquoi: il sera intéressant de développer chez nos élèves la </a:t>
            </a:r>
            <a:r>
              <a:rPr lang="fr-FR" b="1" baseline="0" dirty="0" smtClean="0"/>
              <a:t>retranscription, la réinterprétation et le réarrangement </a:t>
            </a:r>
            <a:r>
              <a:rPr lang="fr-FR" b="0" baseline="0" dirty="0" smtClean="0"/>
              <a:t> de la production vocale.</a:t>
            </a:r>
          </a:p>
          <a:p>
            <a:pPr marL="171450" indent="-171450">
              <a:buFont typeface="Wingdings" panose="05000000000000000000" pitchFamily="2" charset="2"/>
              <a:buChar char="à"/>
            </a:pPr>
            <a:r>
              <a:rPr lang="fr-FR" b="0" baseline="0" dirty="0" smtClean="0">
                <a:sym typeface="Wingdings" panose="05000000000000000000" pitchFamily="2" charset="2"/>
              </a:rPr>
              <a:t>Un corps en mouvement</a:t>
            </a:r>
          </a:p>
          <a:p>
            <a:pPr marL="171450" indent="-171450">
              <a:buFont typeface="Wingdings" panose="05000000000000000000" pitchFamily="2" charset="2"/>
              <a:buChar char="à"/>
            </a:pPr>
            <a:r>
              <a:rPr lang="fr-FR" b="0" baseline="0" dirty="0" smtClean="0">
                <a:sym typeface="Wingdings" panose="05000000000000000000" pitchFamily="2" charset="2"/>
              </a:rPr>
              <a:t>Et donc à une pratique de l’Education Physique et Sportive.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EE76A-48AB-44A1-A0E5-63015960C5D1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330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5DE1B-5D67-4D86-A32D-FCDB0A53C98D}" type="datetime1">
              <a:rPr lang="fr-FR" smtClean="0"/>
              <a:t>09/04/2019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Sabine TAVOSO CPC EPS Dammartin en Goële</a:t>
            </a:r>
            <a:endParaRPr lang="fr-FR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6AB405D2-E13D-417D-ABAB-44C43D7D7F0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0090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3202D-17FB-49CF-9D66-EE1EB39E0C5A}" type="datetime1">
              <a:rPr lang="fr-FR" smtClean="0"/>
              <a:t>09/04/2019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Sabine TAVOSO CPC EPS Dammartin en Goële</a:t>
            </a:r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AB405D2-E13D-417D-ABAB-44C43D7D7F0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3166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955AD-FCF4-4A6B-941D-36A94CDF7A23}" type="datetime1">
              <a:rPr lang="fr-FR" smtClean="0"/>
              <a:t>09/04/2019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Sabine TAVOSO CPC EPS Dammartin en Goële</a:t>
            </a:r>
            <a:endParaRPr lang="fr-FR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AB405D2-E13D-417D-ABAB-44C43D7D7F0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586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20D6C-DB06-4D18-835C-1F7FCC6CBC76}" type="datetime1">
              <a:rPr lang="fr-FR" smtClean="0"/>
              <a:t>09/04/2019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Sabine TAVOSO CPC EPS Dammartin en Goële</a:t>
            </a:r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AB405D2-E13D-417D-ABAB-44C43D7D7F0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05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B08F3-48AE-4E17-B22A-5EB9F5474710}" type="datetime1">
              <a:rPr lang="fr-FR" smtClean="0"/>
              <a:t>09/04/2019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Sabine TAVOSO CPC EPS Dammartin en Goële</a:t>
            </a:r>
            <a:endParaRPr lang="fr-FR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AB405D2-E13D-417D-ABAB-44C43D7D7F0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82939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4A7FD-8462-416C-94BC-10EC32F0A3D5}" type="datetime1">
              <a:rPr lang="fr-FR" smtClean="0"/>
              <a:t>09/04/2019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Sabine TAVOSO CPC EPS Dammartin en Goële</a:t>
            </a:r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AB405D2-E13D-417D-ABAB-44C43D7D7F0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1433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EBF25-3FB7-426C-B13B-025D2019C682}" type="datetime1">
              <a:rPr lang="fr-FR" smtClean="0"/>
              <a:t>09/04/2019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Sabine TAVOSO CPC EPS Dammartin en Goële</a:t>
            </a:r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405D2-E13D-417D-ABAB-44C43D7D7F0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67943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0A600-766F-42E9-841D-BB8D0AF231E7}" type="datetime1">
              <a:rPr lang="fr-FR" smtClean="0"/>
              <a:t>09/04/2019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Sabine TAVOSO CPC EPS Dammartin en Goële</a:t>
            </a:r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405D2-E13D-417D-ABAB-44C43D7D7F0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1753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25B20-46CA-4C17-9A7C-31B62E62F11A}" type="datetime1">
              <a:rPr lang="fr-FR" smtClean="0"/>
              <a:t>09/04/2019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Sabine TAVOSO CPC EPS Dammartin en Goële</a:t>
            </a:r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405D2-E13D-417D-ABAB-44C43D7D7F0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5957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BE329-636E-42EA-A59E-F2F9AD3B69F0}" type="datetime1">
              <a:rPr lang="fr-FR" smtClean="0"/>
              <a:t>09/04/2019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Sabine TAVOSO CPC EPS Dammartin en Goële</a:t>
            </a:r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AB405D2-E13D-417D-ABAB-44C43D7D7F0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7029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9CCBB-51A0-4218-BD72-2EFA3F9B3FC6}" type="datetime1">
              <a:rPr lang="fr-FR" smtClean="0"/>
              <a:t>09/04/2019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Sabine TAVOSO CPC EPS Dammartin en Goële</a:t>
            </a:r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6AB405D2-E13D-417D-ABAB-44C43D7D7F0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0006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A0FA8-9BC1-48A8-9EAE-642AB635E2AE}" type="datetime1">
              <a:rPr lang="fr-FR" smtClean="0"/>
              <a:t>09/04/2019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Sabine TAVOSO CPC EPS Dammartin en Goële</a:t>
            </a:r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6AB405D2-E13D-417D-ABAB-44C43D7D7F0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6889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76EF3-C2FB-4DEE-9EBE-15DE1ABB90AF}" type="datetime1">
              <a:rPr lang="fr-FR" smtClean="0"/>
              <a:t>09/04/2019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Sabine TAVOSO CPC EPS Dammartin en Goële</a:t>
            </a:r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405D2-E13D-417D-ABAB-44C43D7D7F0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9615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5CB0-1671-4A3C-9E02-4D190E96D168}" type="datetime1">
              <a:rPr lang="fr-FR" smtClean="0"/>
              <a:t>09/04/2019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Sabine TAVOSO CPC EPS Dammartin en Goële</a:t>
            </a:r>
            <a:endParaRPr lang="fr-F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405D2-E13D-417D-ABAB-44C43D7D7F0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788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9327-5D88-4E06-B3C5-A8DDAFAFD777}" type="datetime1">
              <a:rPr lang="fr-FR" smtClean="0"/>
              <a:t>09/04/2019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Sabine TAVOSO CPC EPS Dammartin en Goële</a:t>
            </a:r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405D2-E13D-417D-ABAB-44C43D7D7F0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5048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D6ECF-AEBA-41F5-B4F6-D7AFD8CB7E21}" type="datetime1">
              <a:rPr lang="fr-FR" smtClean="0"/>
              <a:t>09/04/2019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Sabine TAVOSO CPC EPS Dammartin en Goële</a:t>
            </a:r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AB405D2-E13D-417D-ABAB-44C43D7D7F0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0158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7F9C7-C2EC-46F1-B994-0D01611D5F4B}" type="datetime1">
              <a:rPr lang="fr-FR" smtClean="0"/>
              <a:t>09/04/2019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Sabine TAVOSO CPC EPS Dammartin en Goële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AB405D2-E13D-417D-ABAB-44C43D7D7F0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2318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67744" y="2852936"/>
            <a:ext cx="6600451" cy="1708422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>
                <a:latin typeface="Algerian" panose="04020705040A02060702" pitchFamily="82" charset="0"/>
              </a:rPr>
              <a:t>JEUX DE MOTS ET DE LANGAGE</a:t>
            </a:r>
            <a:endParaRPr lang="fr-FR" dirty="0">
              <a:latin typeface="Algerian" panose="04020705040A02060702" pitchFamily="82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614349" y="4941168"/>
            <a:ext cx="5256584" cy="792088"/>
          </a:xfrm>
        </p:spPr>
        <p:txBody>
          <a:bodyPr>
            <a:noAutofit/>
          </a:bodyPr>
          <a:lstStyle/>
          <a:p>
            <a:pPr algn="ctr"/>
            <a:r>
              <a:rPr lang="fr-FR" sz="4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lgerian" panose="04020705040A02060702" pitchFamily="82" charset="0"/>
              </a:rPr>
              <a:t>MUSIQUE ET EPS</a:t>
            </a:r>
            <a:endParaRPr lang="fr-FR" sz="4400" b="1" dirty="0">
              <a:solidFill>
                <a:schemeClr val="accent1">
                  <a:lumMod val="60000"/>
                  <a:lumOff val="40000"/>
                </a:schemeClr>
              </a:solidFill>
              <a:latin typeface="Algerian" panose="04020705040A02060702" pitchFamily="82" charset="0"/>
            </a:endParaRPr>
          </a:p>
        </p:txBody>
      </p:sp>
      <p:pic>
        <p:nvPicPr>
          <p:cNvPr id="4" name="Picture 47" descr="C:\Users\Tom\AppData\Local\Microsoft\Windows\Temporary Internet Files\Content.IE5\9DVJ0TBP\MPj0404886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538056"/>
            <a:ext cx="2647444" cy="2530904"/>
          </a:xfrm>
          <a:prstGeom prst="rect">
            <a:avLst/>
          </a:prstGeom>
          <a:noFill/>
        </p:spPr>
      </p:pic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Sabine TAVOSO CPC EPS Dammartin en Goële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7633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077268" y="538230"/>
            <a:ext cx="5663084" cy="1470025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ctr">
            <a:normAutofit fontScale="90000"/>
          </a:bodyPr>
          <a:lstStyle/>
          <a:p>
            <a:pPr algn="ctr"/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LA DEMARCHE DE CREATIVITE</a:t>
            </a:r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077267" y="2348880"/>
            <a:ext cx="6023125" cy="396044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fr-FR" sz="2800" dirty="0" smtClean="0">
                <a:solidFill>
                  <a:srgbClr val="FF0000"/>
                </a:solidFill>
              </a:rPr>
              <a:t>1- LE TEMPS D’EXPLOITATION </a:t>
            </a:r>
          </a:p>
          <a:p>
            <a:pPr>
              <a:spcBef>
                <a:spcPts val="0"/>
              </a:spcBef>
            </a:pPr>
            <a:r>
              <a:rPr lang="fr-FR" sz="2800" dirty="0"/>
              <a:t> </a:t>
            </a:r>
            <a:r>
              <a:rPr lang="fr-FR" sz="2800" dirty="0" smtClean="0"/>
              <a:t>   ou phase de découverte</a:t>
            </a:r>
          </a:p>
          <a:p>
            <a:pPr>
              <a:spcBef>
                <a:spcPts val="0"/>
              </a:spcBef>
            </a:pPr>
            <a:endParaRPr lang="fr-FR" sz="2800" dirty="0" smtClean="0"/>
          </a:p>
          <a:p>
            <a:r>
              <a:rPr lang="fr-FR" sz="2800" dirty="0" smtClean="0">
                <a:solidFill>
                  <a:srgbClr val="FF0000"/>
                </a:solidFill>
              </a:rPr>
              <a:t>2- LE TEMPS DE STRUCTURATION </a:t>
            </a:r>
          </a:p>
          <a:p>
            <a:pPr>
              <a:spcBef>
                <a:spcPts val="0"/>
              </a:spcBef>
            </a:pPr>
            <a:r>
              <a:rPr lang="fr-FR" sz="2800" dirty="0"/>
              <a:t> </a:t>
            </a:r>
            <a:r>
              <a:rPr lang="fr-FR" sz="2800" dirty="0" smtClean="0"/>
              <a:t>   ou phase de transformation</a:t>
            </a:r>
          </a:p>
          <a:p>
            <a:pPr>
              <a:spcBef>
                <a:spcPts val="0"/>
              </a:spcBef>
            </a:pPr>
            <a:endParaRPr lang="fr-FR" sz="2800" dirty="0" smtClean="0"/>
          </a:p>
          <a:p>
            <a:r>
              <a:rPr lang="fr-FR" sz="2800" dirty="0" smtClean="0">
                <a:solidFill>
                  <a:srgbClr val="FF0000"/>
                </a:solidFill>
              </a:rPr>
              <a:t>3- LE TEMPS DE REINVESTISSEMENT </a:t>
            </a:r>
          </a:p>
          <a:p>
            <a:pPr>
              <a:spcBef>
                <a:spcPts val="0"/>
              </a:spcBef>
            </a:pPr>
            <a:r>
              <a:rPr lang="fr-FR" sz="2800" dirty="0"/>
              <a:t> </a:t>
            </a:r>
            <a:r>
              <a:rPr lang="fr-FR" sz="2800" dirty="0" smtClean="0"/>
              <a:t>   ou phase de transposition</a:t>
            </a:r>
            <a:endParaRPr lang="fr-FR" sz="2800" dirty="0"/>
          </a:p>
        </p:txBody>
      </p:sp>
      <p:pic>
        <p:nvPicPr>
          <p:cNvPr id="1071" name="Picture 47" descr="C:\Users\Tom\AppData\Local\Microsoft\Windows\Temporary Internet Files\Content.IE5\9DVJ0TBP\MPj0404886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538056"/>
            <a:ext cx="1537715" cy="1470025"/>
          </a:xfrm>
          <a:prstGeom prst="rect">
            <a:avLst/>
          </a:prstGeom>
          <a:noFill/>
        </p:spPr>
      </p:pic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Sabine TAVOSO CPC EPS Dammartin en Goële</a:t>
            </a:r>
            <a:endParaRPr 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716658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fr-FR" dirty="0" smtClean="0"/>
              <a:t>LIENS MUSIQUE ET EPS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3804229" y="2114998"/>
            <a:ext cx="3031722" cy="395355"/>
          </a:xfrm>
        </p:spPr>
        <p:txBody>
          <a:bodyPr>
            <a:normAutofit fontScale="92500"/>
          </a:bodyPr>
          <a:lstStyle/>
          <a:p>
            <a:r>
              <a:rPr lang="fr-FR" dirty="0" smtClean="0"/>
              <a:t>« MATIERES VIVANTES » 	</a:t>
            </a:r>
            <a:endParaRPr lang="fr-FR" dirty="0"/>
          </a:p>
        </p:txBody>
      </p:sp>
      <p:sp>
        <p:nvSpPr>
          <p:cNvPr id="6" name="Parchemin horizontal 5"/>
          <p:cNvSpPr/>
          <p:nvPr/>
        </p:nvSpPr>
        <p:spPr>
          <a:xfrm>
            <a:off x="827584" y="1939624"/>
            <a:ext cx="2952328" cy="720080"/>
          </a:xfrm>
          <a:prstGeom prst="horizontalScroll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1079612" y="2114998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MUSIQUES ET CHANTS</a:t>
            </a:r>
            <a:endParaRPr lang="fr-FR" b="1" dirty="0"/>
          </a:p>
        </p:txBody>
      </p:sp>
      <p:sp>
        <p:nvSpPr>
          <p:cNvPr id="9" name="Flèche courbée vers la gauche 8"/>
          <p:cNvSpPr/>
          <p:nvPr/>
        </p:nvSpPr>
        <p:spPr>
          <a:xfrm>
            <a:off x="6732240" y="2114998"/>
            <a:ext cx="1224136" cy="177740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0" name="Double vague 9"/>
          <p:cNvSpPr/>
          <p:nvPr/>
        </p:nvSpPr>
        <p:spPr>
          <a:xfrm>
            <a:off x="2915816" y="3199239"/>
            <a:ext cx="3312368" cy="1872208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3762563" y="3651517"/>
            <a:ext cx="27003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chemeClr val="bg1"/>
                </a:solidFill>
              </a:rPr>
              <a:t>Retranscrire</a:t>
            </a:r>
          </a:p>
          <a:p>
            <a:r>
              <a:rPr lang="fr-FR" sz="2000" dirty="0" smtClean="0">
                <a:solidFill>
                  <a:schemeClr val="bg1"/>
                </a:solidFill>
              </a:rPr>
              <a:t>Réinterpréter</a:t>
            </a:r>
          </a:p>
          <a:p>
            <a:r>
              <a:rPr lang="fr-FR" sz="2000" dirty="0" smtClean="0">
                <a:solidFill>
                  <a:schemeClr val="bg1"/>
                </a:solidFill>
              </a:rPr>
              <a:t>Réarranger</a:t>
            </a:r>
          </a:p>
          <a:p>
            <a:endParaRPr lang="fr-FR" sz="2000" dirty="0">
              <a:solidFill>
                <a:schemeClr val="bg1"/>
              </a:solidFill>
            </a:endParaRPr>
          </a:p>
        </p:txBody>
      </p:sp>
      <p:sp>
        <p:nvSpPr>
          <p:cNvPr id="13" name="Flèche courbée vers la droite 12"/>
          <p:cNvSpPr/>
          <p:nvPr/>
        </p:nvSpPr>
        <p:spPr>
          <a:xfrm>
            <a:off x="1259632" y="3895787"/>
            <a:ext cx="1152128" cy="1786553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" name="Espace réservé du contenu 4"/>
          <p:cNvSpPr txBox="1">
            <a:spLocks/>
          </p:cNvSpPr>
          <p:nvPr/>
        </p:nvSpPr>
        <p:spPr>
          <a:xfrm>
            <a:off x="2482070" y="5376566"/>
            <a:ext cx="3240360" cy="4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 smtClean="0"/>
              <a:t>« CORPS EN MOUVEMENT » </a:t>
            </a:r>
            <a:r>
              <a:rPr lang="fr-FR" dirty="0" smtClean="0"/>
              <a:t>	</a:t>
            </a:r>
            <a:endParaRPr lang="fr-FR" dirty="0"/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2430" y="5175080"/>
            <a:ext cx="3103133" cy="871804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>
            <a:off x="6956284" y="5426316"/>
            <a:ext cx="7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E P S</a:t>
            </a:r>
            <a:endParaRPr lang="fr-FR" b="1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Sabine TAVOSO CPC EPS Dammartin en Goële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4571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10427" y="260648"/>
            <a:ext cx="6589199" cy="1280890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ctr">
            <a:normAutofit/>
          </a:bodyPr>
          <a:lstStyle/>
          <a:p>
            <a:pPr algn="ctr">
              <a:spcBef>
                <a:spcPts val="0"/>
              </a:spcBef>
            </a:pPr>
            <a:r>
              <a:rPr lang="fr-FR" dirty="0">
                <a:solidFill>
                  <a:srgbClr val="FF0000"/>
                </a:solidFill>
              </a:rPr>
              <a:t>LE TEMPS D’EXPLOITATION </a:t>
            </a:r>
            <a:br>
              <a:rPr lang="fr-FR" dirty="0">
                <a:solidFill>
                  <a:srgbClr val="FF0000"/>
                </a:solidFill>
              </a:rPr>
            </a:br>
            <a:r>
              <a:rPr lang="fr-FR" dirty="0" smtClean="0"/>
              <a:t>ou </a:t>
            </a:r>
            <a:r>
              <a:rPr lang="fr-FR" dirty="0"/>
              <a:t>phase de </a:t>
            </a:r>
            <a:r>
              <a:rPr lang="fr-FR" dirty="0" smtClean="0"/>
              <a:t>découverte</a:t>
            </a:r>
            <a:endParaRPr lang="fr-FR" dirty="0"/>
          </a:p>
        </p:txBody>
      </p:sp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4072693456"/>
              </p:ext>
            </p:extLst>
          </p:nvPr>
        </p:nvGraphicFramePr>
        <p:xfrm>
          <a:off x="1547664" y="2348880"/>
          <a:ext cx="6552730" cy="4221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2771800" y="1700808"/>
            <a:ext cx="432048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THEME: un chant « Le Bégonia »</a:t>
            </a:r>
            <a:endParaRPr lang="fr-FR" b="1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Sabine TAVOSO CPC EPS Dammartin en Goële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8667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35696" y="476672"/>
            <a:ext cx="6589199" cy="1280890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ctr">
            <a:normAutofit/>
          </a:bodyPr>
          <a:lstStyle/>
          <a:p>
            <a:pPr algn="ctr"/>
            <a:r>
              <a:rPr lang="fr-FR" dirty="0">
                <a:solidFill>
                  <a:srgbClr val="FF0000"/>
                </a:solidFill>
              </a:rPr>
              <a:t>LE TEMPS DE STRUCTURATION </a:t>
            </a:r>
            <a:br>
              <a:rPr lang="fr-FR" dirty="0">
                <a:solidFill>
                  <a:srgbClr val="FF0000"/>
                </a:solidFill>
              </a:rPr>
            </a:br>
            <a:r>
              <a:rPr lang="fr-FR" dirty="0" smtClean="0"/>
              <a:t>ou </a:t>
            </a:r>
            <a:r>
              <a:rPr lang="fr-FR" dirty="0"/>
              <a:t>phase de </a:t>
            </a:r>
            <a:r>
              <a:rPr lang="fr-FR" dirty="0" smtClean="0"/>
              <a:t>transformation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23818" y="2348880"/>
            <a:ext cx="6591985" cy="151216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2800" b="1" dirty="0" smtClean="0"/>
              <a:t>PHASE D’EXPRESSION ARTISTIQUE</a:t>
            </a:r>
          </a:p>
          <a:p>
            <a:pPr marL="0" indent="0" algn="ctr">
              <a:buNone/>
            </a:pPr>
            <a:r>
              <a:rPr lang="fr-FR" sz="2400" dirty="0" smtClean="0"/>
              <a:t>Phase d’exploitation des « trouvailles » de la phase de découverte </a:t>
            </a:r>
            <a:endParaRPr lang="fr-FR" sz="2400" dirty="0"/>
          </a:p>
        </p:txBody>
      </p:sp>
      <p:sp>
        <p:nvSpPr>
          <p:cNvPr id="5" name="ZoneTexte 4"/>
          <p:cNvSpPr txBox="1"/>
          <p:nvPr/>
        </p:nvSpPr>
        <p:spPr>
          <a:xfrm>
            <a:off x="3103586" y="4077072"/>
            <a:ext cx="4032448" cy="19389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sz="2000" dirty="0" smtClean="0"/>
              <a:t>Choix des modalités d’évolution</a:t>
            </a:r>
          </a:p>
          <a:p>
            <a:pPr marL="285750" indent="-285750">
              <a:buFontTx/>
              <a:buChar char="-"/>
            </a:pPr>
            <a:r>
              <a:rPr lang="fr-FR" sz="2000" dirty="0" smtClean="0"/>
              <a:t>Choix des actions à réaliser</a:t>
            </a:r>
          </a:p>
          <a:p>
            <a:pPr marL="285750" indent="-285750">
              <a:buFontTx/>
              <a:buChar char="-"/>
            </a:pPr>
            <a:r>
              <a:rPr lang="fr-FR" sz="2000" dirty="0" smtClean="0"/>
              <a:t>Choix du matériel</a:t>
            </a:r>
          </a:p>
          <a:p>
            <a:pPr marL="285750" indent="-285750">
              <a:buFontTx/>
              <a:buChar char="-"/>
            </a:pPr>
            <a:r>
              <a:rPr lang="fr-FR" sz="2000" dirty="0" smtClean="0"/>
              <a:t>Choix des espaces</a:t>
            </a:r>
          </a:p>
          <a:p>
            <a:pPr marL="285750" indent="-285750">
              <a:buFontTx/>
              <a:buChar char="-"/>
            </a:pPr>
            <a:r>
              <a:rPr lang="fr-FR" sz="2000" dirty="0" smtClean="0"/>
              <a:t>Choix du temps</a:t>
            </a:r>
            <a:endParaRPr lang="fr-FR" sz="20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Sabine TAVOSO CPC EPS Dammartin en Goële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8312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 anchor="ctr">
            <a:normAutofit fontScale="90000"/>
          </a:bodyPr>
          <a:lstStyle/>
          <a:p>
            <a:pPr algn="ctr"/>
            <a:r>
              <a:rPr lang="fr-FR" dirty="0">
                <a:solidFill>
                  <a:srgbClr val="FF0000"/>
                </a:solidFill>
              </a:rPr>
              <a:t>LE TEMPS DE REINVESTISSEMENT </a:t>
            </a: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 </a:t>
            </a:r>
            <a:r>
              <a:rPr lang="fr-FR" dirty="0"/>
              <a:t>ou phase de </a:t>
            </a:r>
            <a:r>
              <a:rPr lang="fr-FR" dirty="0" smtClean="0"/>
              <a:t>transposition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719336"/>
          </a:xfrm>
        </p:spPr>
        <p:txBody>
          <a:bodyPr/>
          <a:lstStyle/>
          <a:p>
            <a:r>
              <a:rPr lang="fr-FR" dirty="0" smtClean="0"/>
              <a:t>Mise en danse des actions enchainées de la phase précédente.</a:t>
            </a:r>
            <a:endParaRPr lang="fr-FR" dirty="0"/>
          </a:p>
        </p:txBody>
      </p:sp>
      <p:sp>
        <p:nvSpPr>
          <p:cNvPr id="4" name="Explosion 2 3"/>
          <p:cNvSpPr/>
          <p:nvPr/>
        </p:nvSpPr>
        <p:spPr>
          <a:xfrm>
            <a:off x="970306" y="2852936"/>
            <a:ext cx="3817717" cy="2016224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xplosion 2 4"/>
          <p:cNvSpPr/>
          <p:nvPr/>
        </p:nvSpPr>
        <p:spPr>
          <a:xfrm rot="1502423">
            <a:off x="5013178" y="3051157"/>
            <a:ext cx="3817717" cy="2016224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Organigramme : Bande perforée 5"/>
          <p:cNvSpPr/>
          <p:nvPr/>
        </p:nvSpPr>
        <p:spPr>
          <a:xfrm>
            <a:off x="2654779" y="5001199"/>
            <a:ext cx="4222244" cy="1558734"/>
          </a:xfrm>
          <a:prstGeom prst="flowChartPunchedTap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 rot="20482496">
            <a:off x="1772033" y="3660994"/>
            <a:ext cx="17654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chemeClr val="bg1"/>
                </a:solidFill>
              </a:rPr>
              <a:t>REPETITIONS</a:t>
            </a:r>
            <a:endParaRPr lang="fr-FR" sz="2000" b="1" dirty="0">
              <a:solidFill>
                <a:schemeClr val="bg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 rot="1275746">
            <a:off x="5756533" y="3853207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chemeClr val="bg1"/>
                </a:solidFill>
              </a:rPr>
              <a:t>AJUSTEMENTS</a:t>
            </a:r>
            <a:endParaRPr lang="fr-FR" sz="2000" b="1" dirty="0">
              <a:solidFill>
                <a:schemeClr val="bg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415519" y="5405769"/>
            <a:ext cx="2745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chemeClr val="bg1"/>
                </a:solidFill>
              </a:rPr>
              <a:t>ACTEUR</a:t>
            </a:r>
          </a:p>
          <a:p>
            <a:pPr algn="ctr"/>
            <a:r>
              <a:rPr lang="fr-FR" sz="2400" b="1" dirty="0" smtClean="0">
                <a:solidFill>
                  <a:schemeClr val="bg1"/>
                </a:solidFill>
              </a:rPr>
              <a:t>SPECTATEUR</a:t>
            </a:r>
            <a:endParaRPr lang="fr-FR" sz="2400" b="1" dirty="0">
              <a:solidFill>
                <a:schemeClr val="bg1"/>
              </a:solidFill>
            </a:endParaRPr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Sabine TAVOSO CPC EPS Dammartin en Goële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8452635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209DFCA-3F55-439F-A832-CD8E0FF238C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252</TotalTime>
  <Words>298</Words>
  <Application>Microsoft Office PowerPoint</Application>
  <PresentationFormat>Affichage à l'écran (4:3)</PresentationFormat>
  <Paragraphs>52</Paragraphs>
  <Slides>6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3" baseType="lpstr">
      <vt:lpstr>Algerian</vt:lpstr>
      <vt:lpstr>Arial</vt:lpstr>
      <vt:lpstr>Calibri</vt:lpstr>
      <vt:lpstr>Century Gothic</vt:lpstr>
      <vt:lpstr>Wingdings</vt:lpstr>
      <vt:lpstr>Wingdings 3</vt:lpstr>
      <vt:lpstr>Brin</vt:lpstr>
      <vt:lpstr>JEUX DE MOTS ET DE LANGAGE</vt:lpstr>
      <vt:lpstr>LA DEMARCHE DE CREATIVITE</vt:lpstr>
      <vt:lpstr>LIENS MUSIQUE ET EPS</vt:lpstr>
      <vt:lpstr>LE TEMPS D’EXPLOITATION  ou phase de découverte</vt:lpstr>
      <vt:lpstr>LE TEMPS DE STRUCTURATION  ou phase de transformation</vt:lpstr>
      <vt:lpstr>LE TEMPS DE REINVESTISSEMENT   ou phase de transposition</vt:lpstr>
    </vt:vector>
  </TitlesOfParts>
  <Company>DSDEN77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DEMARCHE DE CREATIVITE</dc:title>
  <dc:creator>Utilisateur</dc:creator>
  <cp:keywords/>
  <cp:lastModifiedBy>Utilisateur</cp:lastModifiedBy>
  <cp:revision>10</cp:revision>
  <dcterms:created xsi:type="dcterms:W3CDTF">2017-11-12T12:45:26Z</dcterms:created>
  <dcterms:modified xsi:type="dcterms:W3CDTF">2019-04-09T09:51:36Z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TC300075329990</vt:lpwstr>
  </property>
</Properties>
</file>