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2"/>
  </p:sldMasterIdLst>
  <p:notesMasterIdLst>
    <p:notesMasterId r:id="rId10"/>
  </p:notes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ilisateur" initials="U" lastIdx="1" clrIdx="0">
    <p:extLst>
      <p:ext uri="{19B8F6BF-5375-455C-9EA6-DF929625EA0E}">
        <p15:presenceInfo xmlns:p15="http://schemas.microsoft.com/office/powerpoint/2012/main" userId="Utilisa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0" autoAdjust="0"/>
    <p:restoredTop sz="86410"/>
  </p:normalViewPr>
  <p:slideViewPr>
    <p:cSldViewPr>
      <p:cViewPr varScale="1">
        <p:scale>
          <a:sx n="64" d="100"/>
          <a:sy n="64" d="100"/>
        </p:scale>
        <p:origin x="1560" y="72"/>
      </p:cViewPr>
      <p:guideLst>
        <p:guide orient="horz" pos="2160"/>
        <p:guide pos="2880"/>
      </p:guideLst>
    </p:cSldViewPr>
  </p:slideViewPr>
  <p:outlineViewPr>
    <p:cViewPr>
      <p:scale>
        <a:sx n="33" d="100"/>
        <a:sy n="33" d="100"/>
      </p:scale>
      <p:origin x="0" y="-126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806" y="-12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BD9DCB-BFEA-4DE8-9D0C-68AB1A84AB46}" type="datetimeFigureOut">
              <a:rPr lang="fr-FR" smtClean="0"/>
              <a:t>09/04/2019</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6EE76A-48AB-44A1-A0E5-63015960C5D1}" type="slidenum">
              <a:rPr lang="fr-FR" smtClean="0"/>
              <a:t>‹N°›</a:t>
            </a:fld>
            <a:endParaRPr lang="fr-FR"/>
          </a:p>
        </p:txBody>
      </p:sp>
    </p:spTree>
    <p:extLst>
      <p:ext uri="{BB962C8B-B14F-4D97-AF65-F5344CB8AC3E}">
        <p14:creationId xmlns:p14="http://schemas.microsoft.com/office/powerpoint/2010/main" val="288555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56EE76A-48AB-44A1-A0E5-63015960C5D1}" type="slidenum">
              <a:rPr lang="fr-FR" smtClean="0"/>
              <a:t>1</a:t>
            </a:fld>
            <a:endParaRPr lang="fr-FR"/>
          </a:p>
        </p:txBody>
      </p:sp>
    </p:spTree>
    <p:extLst>
      <p:ext uri="{BB962C8B-B14F-4D97-AF65-F5344CB8AC3E}">
        <p14:creationId xmlns:p14="http://schemas.microsoft.com/office/powerpoint/2010/main" val="3985238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liaison entre le domaine de la musique et de l’EPS s’inscrit dans le domaine « Agir</a:t>
            </a:r>
            <a:r>
              <a:rPr lang="fr-FR" baseline="0" dirty="0" smtClean="0"/>
              <a:t>, s’exprimer, comprendre à travers l’activité physique » décliné en 4 objectifs d’apprentissage: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smtClean="0"/>
              <a:t>1- </a:t>
            </a:r>
            <a:r>
              <a:rPr lang="fr-FR" dirty="0" smtClean="0"/>
              <a:t>amener progressivement l'enfant, au long du cycle 1, à engager des efforts et y prendre plaisir, pour développer son pouvoir d'agir dans l'espace, dans le temps et sur les objets.</a:t>
            </a:r>
          </a:p>
          <a:p>
            <a:r>
              <a:rPr lang="fr-FR" dirty="0" smtClean="0"/>
              <a:t>2- amener progressivement l'enfant à construire de nouvelles formes d'équilibre et de déplacements pour s'adapter à différents types d'environnement, en prenant des risques mesurés.</a:t>
            </a:r>
          </a:p>
          <a:p>
            <a:r>
              <a:rPr lang="fr-FR" dirty="0" smtClean="0"/>
              <a:t>3- amener l'enfant, tout au long de la scolarité maternelle, à développer un imaginaire corporel, sensible et singulier, pour communiquer avec les autres au travers d'actions à visée expressive ou artistique.</a:t>
            </a:r>
          </a:p>
          <a:p>
            <a:r>
              <a:rPr lang="fr-FR" dirty="0" smtClean="0"/>
              <a:t>4- amener progressivement l'enfant à collaborer, coopérer, s'opposer individuellement ou collectivement, dans le cadre d'une règle, pour participer à la recherche de différentes solutions ou stratégies.</a:t>
            </a:r>
            <a:endParaRPr lang="fr-FR" dirty="0"/>
          </a:p>
        </p:txBody>
      </p:sp>
      <p:sp>
        <p:nvSpPr>
          <p:cNvPr id="4" name="Espace réservé du numéro de diapositive 3"/>
          <p:cNvSpPr>
            <a:spLocks noGrp="1"/>
          </p:cNvSpPr>
          <p:nvPr>
            <p:ph type="sldNum" sz="quarter" idx="10"/>
          </p:nvPr>
        </p:nvSpPr>
        <p:spPr/>
        <p:txBody>
          <a:bodyPr/>
          <a:lstStyle/>
          <a:p>
            <a:fld id="{756EE76A-48AB-44A1-A0E5-63015960C5D1}" type="slidenum">
              <a:rPr lang="fr-FR" smtClean="0"/>
              <a:t>2</a:t>
            </a:fld>
            <a:endParaRPr lang="fr-FR"/>
          </a:p>
        </p:txBody>
      </p:sp>
    </p:spTree>
    <p:extLst>
      <p:ext uri="{BB962C8B-B14F-4D97-AF65-F5344CB8AC3E}">
        <p14:creationId xmlns:p14="http://schemas.microsoft.com/office/powerpoint/2010/main" val="86963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musique et le chant sont des matières vivantes tout comme notre corps. Il est intéressant de travailler avec les élèves la production non seulement dans sa mémorisation mais également dans </a:t>
            </a:r>
            <a:r>
              <a:rPr lang="fr-FR" b="1" u="sng" dirty="0" smtClean="0"/>
              <a:t>son objectif</a:t>
            </a:r>
            <a:r>
              <a:rPr lang="fr-FR" b="1" u="sng" baseline="0" dirty="0" smtClean="0"/>
              <a:t> de réalisation</a:t>
            </a:r>
            <a:r>
              <a:rPr lang="fr-FR" baseline="0" dirty="0" smtClean="0"/>
              <a:t>: il y a eu un auteur, une volonté de production, un pourquoi? De la production de cet auteur.. Peut-être un message à faire passer… c’est en cela que notre corps va pouvoir réagir en proposant des adaptations corporelles à la musique, aux mots de la chanson, à son rythme etc…. </a:t>
            </a:r>
          </a:p>
          <a:p>
            <a:r>
              <a:rPr lang="fr-FR" baseline="0" dirty="0" smtClean="0"/>
              <a:t>C’est pourquoi: il sera intéressant de développer chez nos élèves la </a:t>
            </a:r>
            <a:r>
              <a:rPr lang="fr-FR" b="1" baseline="0" dirty="0" smtClean="0"/>
              <a:t>retranscription, la réinterprétation et le réarrangement </a:t>
            </a:r>
            <a:r>
              <a:rPr lang="fr-FR" b="0" baseline="0" dirty="0" smtClean="0"/>
              <a:t> de la production vocale.</a:t>
            </a:r>
          </a:p>
          <a:p>
            <a:pPr marL="171450" indent="-171450">
              <a:buFont typeface="Wingdings" panose="05000000000000000000" pitchFamily="2" charset="2"/>
              <a:buChar char="à"/>
            </a:pPr>
            <a:r>
              <a:rPr lang="fr-FR" b="0" baseline="0" dirty="0" smtClean="0">
                <a:sym typeface="Wingdings" panose="05000000000000000000" pitchFamily="2" charset="2"/>
              </a:rPr>
              <a:t>Un corps en mouvement</a:t>
            </a:r>
          </a:p>
          <a:p>
            <a:pPr marL="171450" indent="-171450">
              <a:buFont typeface="Wingdings" panose="05000000000000000000" pitchFamily="2" charset="2"/>
              <a:buChar char="à"/>
            </a:pPr>
            <a:r>
              <a:rPr lang="fr-FR" b="0" baseline="0" dirty="0" smtClean="0">
                <a:sym typeface="Wingdings" panose="05000000000000000000" pitchFamily="2" charset="2"/>
              </a:rPr>
              <a:t>Et donc à une pratique de l’Education Physique et Sportive.</a:t>
            </a:r>
            <a:endParaRPr lang="fr-FR" dirty="0"/>
          </a:p>
        </p:txBody>
      </p:sp>
      <p:sp>
        <p:nvSpPr>
          <p:cNvPr id="4" name="Espace réservé du numéro de diapositive 3"/>
          <p:cNvSpPr>
            <a:spLocks noGrp="1"/>
          </p:cNvSpPr>
          <p:nvPr>
            <p:ph type="sldNum" sz="quarter" idx="10"/>
          </p:nvPr>
        </p:nvSpPr>
        <p:spPr/>
        <p:txBody>
          <a:bodyPr/>
          <a:lstStyle/>
          <a:p>
            <a:fld id="{756EE76A-48AB-44A1-A0E5-63015960C5D1}" type="slidenum">
              <a:rPr lang="fr-FR" smtClean="0"/>
              <a:t>4</a:t>
            </a:fld>
            <a:endParaRPr lang="fr-FR"/>
          </a:p>
        </p:txBody>
      </p:sp>
    </p:spTree>
    <p:extLst>
      <p:ext uri="{BB962C8B-B14F-4D97-AF65-F5344CB8AC3E}">
        <p14:creationId xmlns:p14="http://schemas.microsoft.com/office/powerpoint/2010/main" val="3426849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Tous</a:t>
            </a:r>
            <a:r>
              <a:rPr lang="fr-FR" baseline="0" dirty="0" smtClean="0"/>
              <a:t> ces éléments vont être « outils » à la mise en œuvre de séances d’EPS en liaison avec le domaine musical. </a:t>
            </a:r>
          </a:p>
          <a:p>
            <a:r>
              <a:rPr lang="fr-FR" baseline="0" dirty="0" smtClean="0"/>
              <a:t>Après l’écoute ou l’apprentissage d’un chant, les élèves auront travaillé sur toutes ces notions. On peut les travailler dans différents domaines: vocabulaire, </a:t>
            </a:r>
            <a:r>
              <a:rPr lang="fr-FR" baseline="0" dirty="0" err="1" smtClean="0"/>
              <a:t>algorythme</a:t>
            </a:r>
            <a:r>
              <a:rPr lang="fr-FR" baseline="0" dirty="0" smtClean="0"/>
              <a:t> en mathématiques, désignation d’objet en « sciences », lecture de contes etc… </a:t>
            </a:r>
          </a:p>
          <a:p>
            <a:r>
              <a:rPr lang="fr-FR" baseline="0" dirty="0" smtClean="0"/>
              <a:t>Tous ces apprentissages peuvent permettre la mise en œuvre de mouvements corporels pour la communication, la présentation, le ressenti, la définition etc… C’est alliant tous ces domaines que nous pourront construire l’apprentissage de cette transversalité Musique et EPS.</a:t>
            </a:r>
          </a:p>
          <a:p>
            <a:r>
              <a:rPr lang="fr-FR" b="1" baseline="0" dirty="0" smtClean="0"/>
              <a:t>Tout comme la musique l’EPS devient un véritable langage.</a:t>
            </a:r>
            <a:endParaRPr lang="fr-FR" b="1" dirty="0"/>
          </a:p>
        </p:txBody>
      </p:sp>
      <p:sp>
        <p:nvSpPr>
          <p:cNvPr id="4" name="Espace réservé du numéro de diapositive 3"/>
          <p:cNvSpPr>
            <a:spLocks noGrp="1"/>
          </p:cNvSpPr>
          <p:nvPr>
            <p:ph type="sldNum" sz="quarter" idx="10"/>
          </p:nvPr>
        </p:nvSpPr>
        <p:spPr/>
        <p:txBody>
          <a:bodyPr/>
          <a:lstStyle/>
          <a:p>
            <a:fld id="{756EE76A-48AB-44A1-A0E5-63015960C5D1}" type="slidenum">
              <a:rPr lang="fr-FR" smtClean="0"/>
              <a:t>5</a:t>
            </a:fld>
            <a:endParaRPr lang="fr-FR"/>
          </a:p>
        </p:txBody>
      </p:sp>
    </p:spTree>
    <p:extLst>
      <p:ext uri="{BB962C8B-B14F-4D97-AF65-F5344CB8AC3E}">
        <p14:creationId xmlns:p14="http://schemas.microsoft.com/office/powerpoint/2010/main" val="3173326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Wingdings" panose="05000000000000000000" pitchFamily="2" charset="2"/>
              <a:buNone/>
            </a:pPr>
            <a:r>
              <a:rPr lang="fr-FR" dirty="0" smtClean="0">
                <a:sym typeface="Wingdings" panose="05000000000000000000" pitchFamily="2" charset="2"/>
              </a:rPr>
              <a:t>En</a:t>
            </a:r>
            <a:r>
              <a:rPr lang="fr-FR" baseline="0" dirty="0" smtClean="0">
                <a:sym typeface="Wingdings" panose="05000000000000000000" pitchFamily="2" charset="2"/>
              </a:rPr>
              <a:t> cycle 1, mais également tout au long de la scolarité primaire, les programmes nous parlent d’Expression corporelle. </a:t>
            </a:r>
          </a:p>
          <a:p>
            <a:pPr marL="0" indent="0">
              <a:buFont typeface="Wingdings" panose="05000000000000000000" pitchFamily="2" charset="2"/>
              <a:buNone/>
            </a:pPr>
            <a:r>
              <a:rPr lang="fr-FR" baseline="0" dirty="0" smtClean="0">
                <a:sym typeface="Wingdings" panose="05000000000000000000" pitchFamily="2" charset="2"/>
              </a:rPr>
              <a:t>Evidence: au cycle 1, le développement de l’enfant ne peut permettre tous les apprentissages corporels. A nous de mettre en œuvre des apprentissages transversaux permettant le développement physio physico de l’enfant pour l’amener à s’exprimer avec son corps, le comprendre et le désigner comme véritable outil de communication et d’expression.</a:t>
            </a:r>
            <a:endParaRPr lang="fr-FR" dirty="0" smtClean="0">
              <a:sym typeface="Wingdings" panose="05000000000000000000" pitchFamily="2" charset="2"/>
            </a:endParaRPr>
          </a:p>
          <a:p>
            <a:pPr marL="171450" indent="-171450">
              <a:buFont typeface="Wingdings" panose="05000000000000000000" pitchFamily="2" charset="2"/>
              <a:buChar char="à"/>
            </a:pPr>
            <a:r>
              <a:rPr lang="fr-FR" dirty="0" smtClean="0">
                <a:sym typeface="Wingdings" panose="05000000000000000000" pitchFamily="2" charset="2"/>
              </a:rPr>
              <a:t>Exprimer corporellement des images, des personnages, des sentiments, des états.</a:t>
            </a:r>
          </a:p>
          <a:p>
            <a:pPr marL="171450" indent="-171450">
              <a:buFont typeface="Wingdings" panose="05000000000000000000" pitchFamily="2" charset="2"/>
              <a:buChar char="à"/>
            </a:pPr>
            <a:r>
              <a:rPr lang="fr-FR" dirty="0" smtClean="0">
                <a:sym typeface="Wingdings" panose="05000000000000000000" pitchFamily="2" charset="2"/>
              </a:rPr>
              <a:t>Communiquer aux autres des sentiments ou des émotions.</a:t>
            </a:r>
          </a:p>
          <a:p>
            <a:pPr marL="171450" indent="-171450">
              <a:buFont typeface="Wingdings" panose="05000000000000000000" pitchFamily="2" charset="2"/>
              <a:buChar char="à"/>
            </a:pPr>
            <a:r>
              <a:rPr lang="fr-FR" dirty="0" smtClean="0">
                <a:sym typeface="Wingdings" panose="05000000000000000000" pitchFamily="2" charset="2"/>
              </a:rPr>
              <a:t>S’exprimer de façon libre ou en suivant un rythme musical ou non avec ou sans matériel.</a:t>
            </a:r>
          </a:p>
          <a:p>
            <a:pPr marL="171450" indent="-171450">
              <a:buFont typeface="Wingdings" panose="05000000000000000000" pitchFamily="2" charset="2"/>
              <a:buChar char="à"/>
            </a:pPr>
            <a:endParaRPr lang="fr-FR" dirty="0" smtClean="0">
              <a:sym typeface="Wingdings" panose="05000000000000000000" pitchFamily="2" charset="2"/>
            </a:endParaRPr>
          </a:p>
          <a:p>
            <a:pPr marL="0" indent="0">
              <a:buFont typeface="Wingdings" panose="05000000000000000000" pitchFamily="2" charset="2"/>
              <a:buNone/>
            </a:pPr>
            <a:r>
              <a:rPr lang="fr-FR" b="1" u="sng" dirty="0" smtClean="0">
                <a:sym typeface="Wingdings" panose="05000000000000000000" pitchFamily="2" charset="2"/>
              </a:rPr>
              <a:t>Mise en œuvre </a:t>
            </a:r>
            <a:r>
              <a:rPr lang="fr-FR" b="0" u="none" dirty="0" smtClean="0">
                <a:sym typeface="Wingdings" panose="05000000000000000000" pitchFamily="2" charset="2"/>
              </a:rPr>
              <a:t>A</a:t>
            </a:r>
            <a:r>
              <a:rPr lang="fr-FR" b="0" u="none" baseline="0" dirty="0" smtClean="0">
                <a:sym typeface="Wingdings" panose="05000000000000000000" pitchFamily="2" charset="2"/>
              </a:rPr>
              <a:t> tout âge, </a:t>
            </a:r>
            <a:r>
              <a:rPr lang="fr-FR" b="0" u="sng" baseline="0" dirty="0" smtClean="0">
                <a:sym typeface="Wingdings" panose="05000000000000000000" pitchFamily="2" charset="2"/>
              </a:rPr>
              <a:t>rondes, jeux dansés/chantés, mimes et danses.</a:t>
            </a:r>
            <a:r>
              <a:rPr lang="fr-FR" b="0" u="none" baseline="0" dirty="0" smtClean="0">
                <a:sym typeface="Wingdings" panose="05000000000000000000" pitchFamily="2" charset="2"/>
              </a:rPr>
              <a:t> Avec ou sans manipulation de matériels qui peut s’intégrer dans l’apprentissage petit à petit d’une gymnastique rythmique avec des rubans, cerceaux, ballons, foulards etc…</a:t>
            </a:r>
          </a:p>
          <a:p>
            <a:pPr marL="0" indent="0">
              <a:buFont typeface="Wingdings" panose="05000000000000000000" pitchFamily="2" charset="2"/>
              <a:buNone/>
            </a:pPr>
            <a:endParaRPr lang="fr-FR" b="0" u="none" baseline="0" dirty="0" smtClean="0">
              <a:sym typeface="Wingdings" panose="05000000000000000000" pitchFamily="2" charset="2"/>
            </a:endParaRPr>
          </a:p>
          <a:p>
            <a:pPr marL="0" indent="0">
              <a:buFont typeface="Wingdings" panose="05000000000000000000" pitchFamily="2" charset="2"/>
              <a:buNone/>
            </a:pPr>
            <a:r>
              <a:rPr lang="fr-FR" b="1" u="sng" baseline="0" dirty="0" err="1" smtClean="0">
                <a:sym typeface="Wingdings" panose="05000000000000000000" pitchFamily="2" charset="2"/>
              </a:rPr>
              <a:t>Dév</a:t>
            </a:r>
            <a:r>
              <a:rPr lang="fr-FR" b="1" u="sng" baseline="0" dirty="0" smtClean="0">
                <a:sym typeface="Wingdings" panose="05000000000000000000" pitchFamily="2" charset="2"/>
              </a:rPr>
              <a:t> des capacités motrices</a:t>
            </a:r>
            <a:r>
              <a:rPr lang="fr-FR" b="0" u="none" baseline="0" dirty="0" smtClean="0">
                <a:sym typeface="Wingdings" panose="05000000000000000000" pitchFamily="2" charset="2"/>
              </a:rPr>
              <a:t>: développer chez les élèves des possibilités motrices et expressives tout en alliant compréhension, sensibilité et capacité à créer.</a:t>
            </a:r>
          </a:p>
          <a:p>
            <a:pPr marL="0" indent="0">
              <a:buFont typeface="Wingdings" panose="05000000000000000000" pitchFamily="2" charset="2"/>
              <a:buNone/>
            </a:pPr>
            <a:r>
              <a:rPr lang="fr-FR" b="1" u="sng" baseline="0" dirty="0" smtClean="0">
                <a:sym typeface="Wingdings" panose="05000000000000000000" pitchFamily="2" charset="2"/>
              </a:rPr>
              <a:t>Avoir accès au patrimoine culturel</a:t>
            </a:r>
            <a:r>
              <a:rPr lang="fr-FR" b="0" u="none" baseline="0" dirty="0" smtClean="0">
                <a:sym typeface="Wingdings" panose="05000000000000000000" pitchFamily="2" charset="2"/>
              </a:rPr>
              <a:t>: favoriser l’accès à la culture par la mémorisation et l’apprentissage de chants divers et variés tout en ouvrant les regards de nos élèves sur des traces du présents mais aussi du passé.</a:t>
            </a:r>
          </a:p>
          <a:p>
            <a:pPr marL="0" indent="0">
              <a:buFont typeface="Wingdings" panose="05000000000000000000" pitchFamily="2" charset="2"/>
              <a:buNone/>
            </a:pPr>
            <a:r>
              <a:rPr lang="fr-FR" b="1" u="sng" baseline="0" dirty="0" smtClean="0">
                <a:sym typeface="Wingdings" panose="05000000000000000000" pitchFamily="2" charset="2"/>
              </a:rPr>
              <a:t>Gérer sa vie « physique » à long terme</a:t>
            </a:r>
            <a:r>
              <a:rPr lang="fr-FR" b="0" u="none" baseline="0" dirty="0" smtClean="0">
                <a:sym typeface="Wingdings" panose="05000000000000000000" pitchFamily="2" charset="2"/>
              </a:rPr>
              <a:t>: acquérir des compétences et des connaissances pour mieux connaitre son corps tout en apprenant à saisir les démarches d’artistes au travers de leurs productions. Ici, le chant est une production pour… dire, faire, imager, comprendre, créer de l’imaginaire etc…</a:t>
            </a:r>
            <a:endParaRPr lang="fr-FR" b="1" u="sng" baseline="0" dirty="0" smtClean="0">
              <a:sym typeface="Wingdings" panose="05000000000000000000" pitchFamily="2" charset="2"/>
            </a:endParaRPr>
          </a:p>
          <a:p>
            <a:pPr marL="0" indent="0">
              <a:buFont typeface="Wingdings" panose="05000000000000000000" pitchFamily="2" charset="2"/>
              <a:buNone/>
            </a:pPr>
            <a:endParaRPr lang="fr-FR" b="1" u="sng" dirty="0" smtClean="0">
              <a:sym typeface="Wingdings" panose="05000000000000000000" pitchFamily="2" charset="2"/>
            </a:endParaRPr>
          </a:p>
          <a:p>
            <a:pPr marL="171450" indent="-171450">
              <a:buFont typeface="Wingdings" panose="05000000000000000000" pitchFamily="2" charset="2"/>
              <a:buChar char="à"/>
            </a:pPr>
            <a:endParaRPr lang="fr-FR" dirty="0">
              <a:sym typeface="Wingdings" panose="05000000000000000000" pitchFamily="2" charset="2"/>
            </a:endParaRPr>
          </a:p>
          <a:p>
            <a:endParaRPr lang="fr-FR" dirty="0"/>
          </a:p>
        </p:txBody>
      </p:sp>
      <p:sp>
        <p:nvSpPr>
          <p:cNvPr id="4" name="Espace réservé du numéro de diapositive 3"/>
          <p:cNvSpPr>
            <a:spLocks noGrp="1"/>
          </p:cNvSpPr>
          <p:nvPr>
            <p:ph type="sldNum" sz="quarter" idx="10"/>
          </p:nvPr>
        </p:nvSpPr>
        <p:spPr/>
        <p:txBody>
          <a:bodyPr/>
          <a:lstStyle/>
          <a:p>
            <a:fld id="{756EE76A-48AB-44A1-A0E5-63015960C5D1}" type="slidenum">
              <a:rPr lang="fr-FR" smtClean="0"/>
              <a:t>6</a:t>
            </a:fld>
            <a:endParaRPr lang="fr-FR"/>
          </a:p>
        </p:txBody>
      </p:sp>
    </p:spTree>
    <p:extLst>
      <p:ext uri="{BB962C8B-B14F-4D97-AF65-F5344CB8AC3E}">
        <p14:creationId xmlns:p14="http://schemas.microsoft.com/office/powerpoint/2010/main" val="2514439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u="sng" dirty="0" smtClean="0"/>
              <a:t>Un</a:t>
            </a:r>
            <a:r>
              <a:rPr lang="fr-FR" b="1" u="sng" baseline="0" dirty="0" smtClean="0"/>
              <a:t> objectif principal mettant en corrélation le domaine artistique de la musique et de l’EPS</a:t>
            </a:r>
            <a:r>
              <a:rPr lang="fr-FR" b="1" baseline="0" dirty="0" smtClean="0"/>
              <a:t>: LA JOIE DE CHANTER ET DANSER ENSEMBLE.</a:t>
            </a:r>
          </a:p>
          <a:p>
            <a:r>
              <a:rPr lang="fr-FR" b="0" u="sng" dirty="0" smtClean="0"/>
              <a:t>Comptines</a:t>
            </a:r>
            <a:r>
              <a:rPr lang="fr-FR" b="0" u="sng" baseline="0" dirty="0" smtClean="0"/>
              <a:t> et jeux dansés</a:t>
            </a:r>
            <a:r>
              <a:rPr lang="fr-FR" b="0" baseline="0" dirty="0" smtClean="0"/>
              <a:t>: </a:t>
            </a:r>
          </a:p>
          <a:p>
            <a:pPr marL="171450" indent="-171450">
              <a:buFontTx/>
              <a:buChar char="-"/>
            </a:pPr>
            <a:r>
              <a:rPr lang="fr-FR" b="0" i="1" baseline="0" dirty="0" smtClean="0"/>
              <a:t>la polka des lapins </a:t>
            </a:r>
            <a:r>
              <a:rPr lang="fr-FR" b="0" i="0" baseline="0" dirty="0" smtClean="0"/>
              <a:t>qui se pratique sous la forme de 2 rondes concentriques où les élèves vont mimer les différentes actions d’un lapin qui se réveille le matin qui s’étire, fait sa toilette, prend son petit déjeuner etc… on peut largement prévoir à ce type de chant un prolongement sur les actions du lapin au cours de la journée.</a:t>
            </a:r>
          </a:p>
          <a:p>
            <a:pPr marL="171450" indent="-171450">
              <a:buFontTx/>
              <a:buChar char="-"/>
            </a:pPr>
            <a:r>
              <a:rPr lang="fr-FR" b="0" i="1" baseline="0" dirty="0" smtClean="0"/>
              <a:t>Un éléphant çà trompe </a:t>
            </a:r>
            <a:r>
              <a:rPr lang="fr-FR" b="0" i="0" baseline="0" dirty="0" smtClean="0"/>
              <a:t>qui se pratique en ordre dispersé avec une appropriation de l’espace et du </a:t>
            </a:r>
            <a:r>
              <a:rPr lang="fr-FR" b="0" i="0" baseline="0" dirty="0" err="1" smtClean="0"/>
              <a:t>teps</a:t>
            </a:r>
            <a:r>
              <a:rPr lang="fr-FR" b="0" i="0" baseline="0" dirty="0" smtClean="0"/>
              <a:t>. Les élèves restent immobiles pendant le couplet (à travailler en classe) et se déplacent en proposant une posture corporelle en relation avec des verbes d’action de la chanson (saute pour le kangourou, galope pour le cheval, trottine pour la souris etc…)</a:t>
            </a:r>
          </a:p>
          <a:p>
            <a:pPr marL="171450" indent="-171450">
              <a:buFontTx/>
              <a:buChar char="-"/>
            </a:pPr>
            <a:endParaRPr lang="fr-FR" b="0" i="0" baseline="0" dirty="0" smtClean="0"/>
          </a:p>
          <a:p>
            <a:endParaRPr lang="fr-FR" b="0" dirty="0"/>
          </a:p>
        </p:txBody>
      </p:sp>
      <p:sp>
        <p:nvSpPr>
          <p:cNvPr id="4" name="Espace réservé du numéro de diapositive 3"/>
          <p:cNvSpPr>
            <a:spLocks noGrp="1"/>
          </p:cNvSpPr>
          <p:nvPr>
            <p:ph type="sldNum" sz="quarter" idx="10"/>
          </p:nvPr>
        </p:nvSpPr>
        <p:spPr/>
        <p:txBody>
          <a:bodyPr/>
          <a:lstStyle/>
          <a:p>
            <a:fld id="{756EE76A-48AB-44A1-A0E5-63015960C5D1}" type="slidenum">
              <a:rPr lang="fr-FR" smtClean="0"/>
              <a:t>7</a:t>
            </a:fld>
            <a:endParaRPr lang="fr-FR"/>
          </a:p>
        </p:txBody>
      </p:sp>
    </p:spTree>
    <p:extLst>
      <p:ext uri="{BB962C8B-B14F-4D97-AF65-F5344CB8AC3E}">
        <p14:creationId xmlns:p14="http://schemas.microsoft.com/office/powerpoint/2010/main" val="2249940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E008FE9B-5697-43DF-828D-65BF3A402A8A}" type="datetime1">
              <a:rPr lang="fr-FR" smtClean="0"/>
              <a:t>09/04/2019</a:t>
            </a:fld>
            <a:endParaRPr lang="fr-FR"/>
          </a:p>
        </p:txBody>
      </p:sp>
      <p:sp>
        <p:nvSpPr>
          <p:cNvPr id="5" name="Footer Placeholder 4"/>
          <p:cNvSpPr>
            <a:spLocks noGrp="1"/>
          </p:cNvSpPr>
          <p:nvPr>
            <p:ph type="ftr" sz="quarter" idx="11"/>
          </p:nvPr>
        </p:nvSpPr>
        <p:spPr/>
        <p:txBody>
          <a:bodyPr/>
          <a:lstStyle/>
          <a:p>
            <a:r>
              <a:rPr lang="fr-FR" smtClean="0"/>
              <a:t>Sabine TAVOSO CPC EPS Dammartin en Goële</a:t>
            </a:r>
            <a:endParaRPr lang="fr-F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6AB405D2-E13D-417D-ABAB-44C43D7D7F05}" type="slidenum">
              <a:rPr lang="fr-FR" smtClean="0"/>
              <a:pPr/>
              <a:t>‹N°›</a:t>
            </a:fld>
            <a:endParaRPr lang="fr-FR"/>
          </a:p>
        </p:txBody>
      </p:sp>
    </p:spTree>
    <p:extLst>
      <p:ext uri="{BB962C8B-B14F-4D97-AF65-F5344CB8AC3E}">
        <p14:creationId xmlns:p14="http://schemas.microsoft.com/office/powerpoint/2010/main" val="20574401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B8E6016-2A15-4D85-8036-8709C7D96E3A}" type="datetime1">
              <a:rPr lang="fr-FR" smtClean="0"/>
              <a:t>09/04/2019</a:t>
            </a:fld>
            <a:endParaRPr lang="fr-FR"/>
          </a:p>
        </p:txBody>
      </p:sp>
      <p:sp>
        <p:nvSpPr>
          <p:cNvPr id="5" name="Footer Placeholder 4"/>
          <p:cNvSpPr>
            <a:spLocks noGrp="1"/>
          </p:cNvSpPr>
          <p:nvPr>
            <p:ph type="ftr" sz="quarter" idx="11"/>
          </p:nvPr>
        </p:nvSpPr>
        <p:spPr/>
        <p:txBody>
          <a:bodyPr/>
          <a:lstStyle/>
          <a:p>
            <a:r>
              <a:rPr lang="fr-FR" smtClean="0"/>
              <a:t>Sabine TAVOSO CPC EPS Dammartin en Goële</a:t>
            </a:r>
            <a:endParaRPr lang="fr-F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AB405D2-E13D-417D-ABAB-44C43D7D7F05}" type="slidenum">
              <a:rPr lang="fr-FR" smtClean="0"/>
              <a:pPr/>
              <a:t>‹N°›</a:t>
            </a:fld>
            <a:endParaRPr lang="fr-FR"/>
          </a:p>
        </p:txBody>
      </p:sp>
    </p:spTree>
    <p:extLst>
      <p:ext uri="{BB962C8B-B14F-4D97-AF65-F5344CB8AC3E}">
        <p14:creationId xmlns:p14="http://schemas.microsoft.com/office/powerpoint/2010/main" val="33655165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FC0D353-5FEB-4E12-B247-63CF5A96565C}" type="datetime1">
              <a:rPr lang="fr-FR" smtClean="0"/>
              <a:t>09/04/2019</a:t>
            </a:fld>
            <a:endParaRPr lang="fr-FR"/>
          </a:p>
        </p:txBody>
      </p:sp>
      <p:sp>
        <p:nvSpPr>
          <p:cNvPr id="5" name="Footer Placeholder 4"/>
          <p:cNvSpPr>
            <a:spLocks noGrp="1"/>
          </p:cNvSpPr>
          <p:nvPr>
            <p:ph type="ftr" sz="quarter" idx="11"/>
          </p:nvPr>
        </p:nvSpPr>
        <p:spPr/>
        <p:txBody>
          <a:bodyPr/>
          <a:lstStyle/>
          <a:p>
            <a:r>
              <a:rPr lang="fr-FR" smtClean="0"/>
              <a:t>Sabine TAVOSO CPC EPS Dammartin en Goële</a:t>
            </a:r>
            <a:endParaRPr lang="fr-F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AB405D2-E13D-417D-ABAB-44C43D7D7F05}" type="slidenum">
              <a:rPr lang="fr-FR" smtClean="0"/>
              <a:pPr/>
              <a:t>‹N°›</a:t>
            </a:fld>
            <a:endParaRPr lang="fr-F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456714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AEE5481B-8F0E-4A62-B446-2C0EEEA256A6}" type="datetime1">
              <a:rPr lang="fr-FR" smtClean="0"/>
              <a:t>09/04/2019</a:t>
            </a:fld>
            <a:endParaRPr lang="fr-FR"/>
          </a:p>
        </p:txBody>
      </p:sp>
      <p:sp>
        <p:nvSpPr>
          <p:cNvPr id="6" name="Footer Placeholder 5"/>
          <p:cNvSpPr>
            <a:spLocks noGrp="1"/>
          </p:cNvSpPr>
          <p:nvPr>
            <p:ph type="ftr" sz="quarter" idx="11"/>
          </p:nvPr>
        </p:nvSpPr>
        <p:spPr/>
        <p:txBody>
          <a:bodyPr/>
          <a:lstStyle/>
          <a:p>
            <a:r>
              <a:rPr lang="fr-FR" smtClean="0"/>
              <a:t>Sabine TAVOSO CPC EPS Dammartin en Goële</a:t>
            </a:r>
            <a:endParaRPr lang="fr-F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AB405D2-E13D-417D-ABAB-44C43D7D7F05}" type="slidenum">
              <a:rPr lang="fr-FR" smtClean="0"/>
              <a:pPr/>
              <a:t>‹N°›</a:t>
            </a:fld>
            <a:endParaRPr lang="fr-FR"/>
          </a:p>
        </p:txBody>
      </p:sp>
    </p:spTree>
    <p:extLst>
      <p:ext uri="{BB962C8B-B14F-4D97-AF65-F5344CB8AC3E}">
        <p14:creationId xmlns:p14="http://schemas.microsoft.com/office/powerpoint/2010/main" val="2114951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852B04A9-738A-4E15-A094-F84D2AA009CE}" type="datetime1">
              <a:rPr lang="fr-FR" smtClean="0"/>
              <a:t>09/04/2019</a:t>
            </a:fld>
            <a:endParaRPr lang="fr-FR"/>
          </a:p>
        </p:txBody>
      </p:sp>
      <p:sp>
        <p:nvSpPr>
          <p:cNvPr id="6" name="Footer Placeholder 5"/>
          <p:cNvSpPr>
            <a:spLocks noGrp="1"/>
          </p:cNvSpPr>
          <p:nvPr>
            <p:ph type="ftr" sz="quarter" idx="11"/>
          </p:nvPr>
        </p:nvSpPr>
        <p:spPr/>
        <p:txBody>
          <a:bodyPr/>
          <a:lstStyle/>
          <a:p>
            <a:r>
              <a:rPr lang="fr-FR" smtClean="0"/>
              <a:t>Sabine TAVOSO CPC EPS Dammartin en Goële</a:t>
            </a:r>
            <a:endParaRPr lang="fr-F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AB405D2-E13D-417D-ABAB-44C43D7D7F05}" type="slidenum">
              <a:rPr lang="fr-FR" smtClean="0"/>
              <a:pPr/>
              <a:t>‹N°›</a:t>
            </a:fld>
            <a:endParaRPr lang="fr-F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53763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BFAC4B9B-93EB-469C-8222-7F301386F0CA}" type="datetime1">
              <a:rPr lang="fr-FR" smtClean="0"/>
              <a:t>09/04/2019</a:t>
            </a:fld>
            <a:endParaRPr lang="fr-FR"/>
          </a:p>
        </p:txBody>
      </p:sp>
      <p:sp>
        <p:nvSpPr>
          <p:cNvPr id="6" name="Footer Placeholder 5"/>
          <p:cNvSpPr>
            <a:spLocks noGrp="1"/>
          </p:cNvSpPr>
          <p:nvPr>
            <p:ph type="ftr" sz="quarter" idx="11"/>
          </p:nvPr>
        </p:nvSpPr>
        <p:spPr/>
        <p:txBody>
          <a:bodyPr/>
          <a:lstStyle/>
          <a:p>
            <a:r>
              <a:rPr lang="fr-FR" smtClean="0"/>
              <a:t>Sabine TAVOSO CPC EPS Dammartin en Goële</a:t>
            </a:r>
            <a:endParaRPr lang="fr-F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AB405D2-E13D-417D-ABAB-44C43D7D7F05}" type="slidenum">
              <a:rPr lang="fr-FR" smtClean="0"/>
              <a:pPr/>
              <a:t>‹N°›</a:t>
            </a:fld>
            <a:endParaRPr lang="fr-FR"/>
          </a:p>
        </p:txBody>
      </p:sp>
    </p:spTree>
    <p:extLst>
      <p:ext uri="{BB962C8B-B14F-4D97-AF65-F5344CB8AC3E}">
        <p14:creationId xmlns:p14="http://schemas.microsoft.com/office/powerpoint/2010/main" val="21587903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3F23DC4-257E-470B-B4BC-5E899F19E4EF}" type="datetime1">
              <a:rPr lang="fr-FR" smtClean="0"/>
              <a:t>09/04/2019</a:t>
            </a:fld>
            <a:endParaRPr lang="fr-FR"/>
          </a:p>
        </p:txBody>
      </p:sp>
      <p:sp>
        <p:nvSpPr>
          <p:cNvPr id="5" name="Footer Placeholder 4"/>
          <p:cNvSpPr>
            <a:spLocks noGrp="1"/>
          </p:cNvSpPr>
          <p:nvPr>
            <p:ph type="ftr" sz="quarter" idx="11"/>
          </p:nvPr>
        </p:nvSpPr>
        <p:spPr/>
        <p:txBody>
          <a:bodyPr/>
          <a:lstStyle/>
          <a:p>
            <a:r>
              <a:rPr lang="fr-FR" smtClean="0"/>
              <a:t>Sabine TAVOSO CPC EPS Dammartin en Goële</a:t>
            </a:r>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B405D2-E13D-417D-ABAB-44C43D7D7F05}" type="slidenum">
              <a:rPr lang="fr-FR" smtClean="0"/>
              <a:pPr/>
              <a:t>‹N°›</a:t>
            </a:fld>
            <a:endParaRPr lang="fr-FR"/>
          </a:p>
        </p:txBody>
      </p:sp>
    </p:spTree>
    <p:extLst>
      <p:ext uri="{BB962C8B-B14F-4D97-AF65-F5344CB8AC3E}">
        <p14:creationId xmlns:p14="http://schemas.microsoft.com/office/powerpoint/2010/main" val="30306179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DE902C2-B674-4273-B9B6-BD3A8D157BF2}" type="datetime1">
              <a:rPr lang="fr-FR" smtClean="0"/>
              <a:t>09/04/2019</a:t>
            </a:fld>
            <a:endParaRPr lang="fr-FR"/>
          </a:p>
        </p:txBody>
      </p:sp>
      <p:sp>
        <p:nvSpPr>
          <p:cNvPr id="5" name="Footer Placeholder 4"/>
          <p:cNvSpPr>
            <a:spLocks noGrp="1"/>
          </p:cNvSpPr>
          <p:nvPr>
            <p:ph type="ftr" sz="quarter" idx="11"/>
          </p:nvPr>
        </p:nvSpPr>
        <p:spPr/>
        <p:txBody>
          <a:bodyPr/>
          <a:lstStyle/>
          <a:p>
            <a:r>
              <a:rPr lang="fr-FR" smtClean="0"/>
              <a:t>Sabine TAVOSO CPC EPS Dammartin en Goële</a:t>
            </a:r>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B405D2-E13D-417D-ABAB-44C43D7D7F05}" type="slidenum">
              <a:rPr lang="fr-FR" smtClean="0"/>
              <a:pPr/>
              <a:t>‹N°›</a:t>
            </a:fld>
            <a:endParaRPr lang="fr-FR"/>
          </a:p>
        </p:txBody>
      </p:sp>
    </p:spTree>
    <p:extLst>
      <p:ext uri="{BB962C8B-B14F-4D97-AF65-F5344CB8AC3E}">
        <p14:creationId xmlns:p14="http://schemas.microsoft.com/office/powerpoint/2010/main" val="1848406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CC550C6-42EB-4B46-9AB3-1AA9C6EED665}" type="datetime1">
              <a:rPr lang="fr-FR" smtClean="0"/>
              <a:t>09/04/2019</a:t>
            </a:fld>
            <a:endParaRPr lang="fr-FR"/>
          </a:p>
        </p:txBody>
      </p:sp>
      <p:sp>
        <p:nvSpPr>
          <p:cNvPr id="5" name="Footer Placeholder 4"/>
          <p:cNvSpPr>
            <a:spLocks noGrp="1"/>
          </p:cNvSpPr>
          <p:nvPr>
            <p:ph type="ftr" sz="quarter" idx="11"/>
          </p:nvPr>
        </p:nvSpPr>
        <p:spPr/>
        <p:txBody>
          <a:bodyPr/>
          <a:lstStyle/>
          <a:p>
            <a:r>
              <a:rPr lang="fr-FR" smtClean="0"/>
              <a:t>Sabine TAVOSO CPC EPS Dammartin en Goële</a:t>
            </a:r>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AB405D2-E13D-417D-ABAB-44C43D7D7F05}" type="slidenum">
              <a:rPr lang="fr-FR" smtClean="0"/>
              <a:pPr/>
              <a:t>‹N°›</a:t>
            </a:fld>
            <a:endParaRPr lang="fr-FR"/>
          </a:p>
        </p:txBody>
      </p:sp>
    </p:spTree>
    <p:extLst>
      <p:ext uri="{BB962C8B-B14F-4D97-AF65-F5344CB8AC3E}">
        <p14:creationId xmlns:p14="http://schemas.microsoft.com/office/powerpoint/2010/main" val="15825303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3A4940F-29C5-4216-B015-DDE4830E6160}" type="datetime1">
              <a:rPr lang="fr-FR" smtClean="0"/>
              <a:t>09/04/2019</a:t>
            </a:fld>
            <a:endParaRPr lang="fr-FR"/>
          </a:p>
        </p:txBody>
      </p:sp>
      <p:sp>
        <p:nvSpPr>
          <p:cNvPr id="5" name="Footer Placeholder 4"/>
          <p:cNvSpPr>
            <a:spLocks noGrp="1"/>
          </p:cNvSpPr>
          <p:nvPr>
            <p:ph type="ftr" sz="quarter" idx="11"/>
          </p:nvPr>
        </p:nvSpPr>
        <p:spPr/>
        <p:txBody>
          <a:bodyPr/>
          <a:lstStyle/>
          <a:p>
            <a:r>
              <a:rPr lang="fr-FR" smtClean="0"/>
              <a:t>Sabine TAVOSO CPC EPS Dammartin en Goële</a:t>
            </a:r>
            <a:endParaRPr lang="fr-F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AB405D2-E13D-417D-ABAB-44C43D7D7F05}" type="slidenum">
              <a:rPr lang="fr-FR" smtClean="0"/>
              <a:pPr/>
              <a:t>‹N°›</a:t>
            </a:fld>
            <a:endParaRPr lang="fr-FR"/>
          </a:p>
        </p:txBody>
      </p:sp>
    </p:spTree>
    <p:extLst>
      <p:ext uri="{BB962C8B-B14F-4D97-AF65-F5344CB8AC3E}">
        <p14:creationId xmlns:p14="http://schemas.microsoft.com/office/powerpoint/2010/main" val="29611309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1548845-B618-4CD3-87E0-14CCF541B0B3}" type="datetime1">
              <a:rPr lang="fr-FR" smtClean="0"/>
              <a:t>09/04/2019</a:t>
            </a:fld>
            <a:endParaRPr lang="fr-FR"/>
          </a:p>
        </p:txBody>
      </p:sp>
      <p:sp>
        <p:nvSpPr>
          <p:cNvPr id="6" name="Footer Placeholder 5"/>
          <p:cNvSpPr>
            <a:spLocks noGrp="1"/>
          </p:cNvSpPr>
          <p:nvPr>
            <p:ph type="ftr" sz="quarter" idx="11"/>
          </p:nvPr>
        </p:nvSpPr>
        <p:spPr/>
        <p:txBody>
          <a:bodyPr/>
          <a:lstStyle/>
          <a:p>
            <a:r>
              <a:rPr lang="fr-FR" smtClean="0"/>
              <a:t>Sabine TAVOSO CPC EPS Dammartin en Goële</a:t>
            </a:r>
            <a:endParaRPr lang="fr-F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6AB405D2-E13D-417D-ABAB-44C43D7D7F05}" type="slidenum">
              <a:rPr lang="fr-FR" smtClean="0"/>
              <a:pPr/>
              <a:t>‹N°›</a:t>
            </a:fld>
            <a:endParaRPr lang="fr-FR"/>
          </a:p>
        </p:txBody>
      </p:sp>
    </p:spTree>
    <p:extLst>
      <p:ext uri="{BB962C8B-B14F-4D97-AF65-F5344CB8AC3E}">
        <p14:creationId xmlns:p14="http://schemas.microsoft.com/office/powerpoint/2010/main" val="26027735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5553201-1900-47EF-9033-88086AD28FB8}" type="datetime1">
              <a:rPr lang="fr-FR" smtClean="0"/>
              <a:t>09/04/2019</a:t>
            </a:fld>
            <a:endParaRPr lang="fr-FR"/>
          </a:p>
        </p:txBody>
      </p:sp>
      <p:sp>
        <p:nvSpPr>
          <p:cNvPr id="8" name="Footer Placeholder 7"/>
          <p:cNvSpPr>
            <a:spLocks noGrp="1"/>
          </p:cNvSpPr>
          <p:nvPr>
            <p:ph type="ftr" sz="quarter" idx="11"/>
          </p:nvPr>
        </p:nvSpPr>
        <p:spPr/>
        <p:txBody>
          <a:bodyPr/>
          <a:lstStyle/>
          <a:p>
            <a:r>
              <a:rPr lang="fr-FR" smtClean="0"/>
              <a:t>Sabine TAVOSO CPC EPS Dammartin en Goële</a:t>
            </a:r>
            <a:endParaRPr lang="fr-F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6AB405D2-E13D-417D-ABAB-44C43D7D7F05}" type="slidenum">
              <a:rPr lang="fr-FR" smtClean="0"/>
              <a:pPr/>
              <a:t>‹N°›</a:t>
            </a:fld>
            <a:endParaRPr lang="fr-FR"/>
          </a:p>
        </p:txBody>
      </p:sp>
    </p:spTree>
    <p:extLst>
      <p:ext uri="{BB962C8B-B14F-4D97-AF65-F5344CB8AC3E}">
        <p14:creationId xmlns:p14="http://schemas.microsoft.com/office/powerpoint/2010/main" val="36615719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6FA471E-B967-4950-9D2F-0CFC81FAFCE7}" type="datetime1">
              <a:rPr lang="fr-FR" smtClean="0"/>
              <a:t>09/04/2019</a:t>
            </a:fld>
            <a:endParaRPr lang="fr-FR"/>
          </a:p>
        </p:txBody>
      </p:sp>
      <p:sp>
        <p:nvSpPr>
          <p:cNvPr id="4" name="Footer Placeholder 3"/>
          <p:cNvSpPr>
            <a:spLocks noGrp="1"/>
          </p:cNvSpPr>
          <p:nvPr>
            <p:ph type="ftr" sz="quarter" idx="11"/>
          </p:nvPr>
        </p:nvSpPr>
        <p:spPr/>
        <p:txBody>
          <a:bodyPr/>
          <a:lstStyle/>
          <a:p>
            <a:r>
              <a:rPr lang="fr-FR" smtClean="0"/>
              <a:t>Sabine TAVOSO CPC EPS Dammartin en Goële</a:t>
            </a:r>
            <a:endParaRPr lang="fr-F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AB405D2-E13D-417D-ABAB-44C43D7D7F05}" type="slidenum">
              <a:rPr lang="fr-FR" smtClean="0"/>
              <a:pPr/>
              <a:t>‹N°›</a:t>
            </a:fld>
            <a:endParaRPr lang="fr-FR"/>
          </a:p>
        </p:txBody>
      </p:sp>
    </p:spTree>
    <p:extLst>
      <p:ext uri="{BB962C8B-B14F-4D97-AF65-F5344CB8AC3E}">
        <p14:creationId xmlns:p14="http://schemas.microsoft.com/office/powerpoint/2010/main" val="4143694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229AB4-3D2A-435B-8A25-358D9A76C8B8}" type="datetime1">
              <a:rPr lang="fr-FR" smtClean="0"/>
              <a:t>09/04/2019</a:t>
            </a:fld>
            <a:endParaRPr lang="fr-FR"/>
          </a:p>
        </p:txBody>
      </p:sp>
      <p:sp>
        <p:nvSpPr>
          <p:cNvPr id="3" name="Footer Placeholder 2"/>
          <p:cNvSpPr>
            <a:spLocks noGrp="1"/>
          </p:cNvSpPr>
          <p:nvPr>
            <p:ph type="ftr" sz="quarter" idx="11"/>
          </p:nvPr>
        </p:nvSpPr>
        <p:spPr/>
        <p:txBody>
          <a:bodyPr/>
          <a:lstStyle/>
          <a:p>
            <a:r>
              <a:rPr lang="fr-FR" smtClean="0"/>
              <a:t>Sabine TAVOSO CPC EPS Dammartin en Goële</a:t>
            </a:r>
            <a:endParaRPr lang="fr-F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AB405D2-E13D-417D-ABAB-44C43D7D7F05}" type="slidenum">
              <a:rPr lang="fr-FR" smtClean="0"/>
              <a:pPr/>
              <a:t>‹N°›</a:t>
            </a:fld>
            <a:endParaRPr lang="fr-FR"/>
          </a:p>
        </p:txBody>
      </p:sp>
    </p:spTree>
    <p:extLst>
      <p:ext uri="{BB962C8B-B14F-4D97-AF65-F5344CB8AC3E}">
        <p14:creationId xmlns:p14="http://schemas.microsoft.com/office/powerpoint/2010/main" val="15498608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81A531A-2B3B-449F-874A-05BFEE0F5944}" type="datetime1">
              <a:rPr lang="fr-FR" smtClean="0"/>
              <a:t>09/04/2019</a:t>
            </a:fld>
            <a:endParaRPr lang="fr-FR"/>
          </a:p>
        </p:txBody>
      </p:sp>
      <p:sp>
        <p:nvSpPr>
          <p:cNvPr id="6" name="Footer Placeholder 5"/>
          <p:cNvSpPr>
            <a:spLocks noGrp="1"/>
          </p:cNvSpPr>
          <p:nvPr>
            <p:ph type="ftr" sz="quarter" idx="11"/>
          </p:nvPr>
        </p:nvSpPr>
        <p:spPr/>
        <p:txBody>
          <a:bodyPr/>
          <a:lstStyle/>
          <a:p>
            <a:r>
              <a:rPr lang="fr-FR" smtClean="0"/>
              <a:t>Sabine TAVOSO CPC EPS Dammartin en Goële</a:t>
            </a:r>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AB405D2-E13D-417D-ABAB-44C43D7D7F05}" type="slidenum">
              <a:rPr lang="fr-FR" smtClean="0"/>
              <a:pPr/>
              <a:t>‹N°›</a:t>
            </a:fld>
            <a:endParaRPr lang="fr-FR"/>
          </a:p>
        </p:txBody>
      </p:sp>
    </p:spTree>
    <p:extLst>
      <p:ext uri="{BB962C8B-B14F-4D97-AF65-F5344CB8AC3E}">
        <p14:creationId xmlns:p14="http://schemas.microsoft.com/office/powerpoint/2010/main" val="40477596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11CBB8E-7293-492C-9025-E3A1624E1B08}" type="datetime1">
              <a:rPr lang="fr-FR" smtClean="0"/>
              <a:t>09/04/2019</a:t>
            </a:fld>
            <a:endParaRPr lang="fr-FR"/>
          </a:p>
        </p:txBody>
      </p:sp>
      <p:sp>
        <p:nvSpPr>
          <p:cNvPr id="6" name="Footer Placeholder 5"/>
          <p:cNvSpPr>
            <a:spLocks noGrp="1"/>
          </p:cNvSpPr>
          <p:nvPr>
            <p:ph type="ftr" sz="quarter" idx="11"/>
          </p:nvPr>
        </p:nvSpPr>
        <p:spPr/>
        <p:txBody>
          <a:bodyPr/>
          <a:lstStyle/>
          <a:p>
            <a:r>
              <a:rPr lang="fr-FR" smtClean="0"/>
              <a:t>Sabine TAVOSO CPC EPS Dammartin en Goële</a:t>
            </a:r>
            <a:endParaRPr lang="fr-F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AB405D2-E13D-417D-ABAB-44C43D7D7F05}" type="slidenum">
              <a:rPr lang="fr-FR" smtClean="0"/>
              <a:pPr/>
              <a:t>‹N°›</a:t>
            </a:fld>
            <a:endParaRPr lang="fr-FR"/>
          </a:p>
        </p:txBody>
      </p:sp>
    </p:spTree>
    <p:extLst>
      <p:ext uri="{BB962C8B-B14F-4D97-AF65-F5344CB8AC3E}">
        <p14:creationId xmlns:p14="http://schemas.microsoft.com/office/powerpoint/2010/main" val="15916989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2EA17C2C-AC00-4A5F-84D4-36484638590A}" type="datetime1">
              <a:rPr lang="fr-FR" smtClean="0"/>
              <a:t>09/04/2019</a:t>
            </a:fld>
            <a:endParaRPr lang="fr-F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smtClean="0"/>
              <a:t>Sabine TAVOSO CPC EPS Dammartin en Goële</a:t>
            </a:r>
            <a:endParaRPr lang="fr-F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6AB405D2-E13D-417D-ABAB-44C43D7D7F05}" type="slidenum">
              <a:rPr lang="fr-FR" smtClean="0"/>
              <a:pPr/>
              <a:t>‹N°›</a:t>
            </a:fld>
            <a:endParaRPr lang="fr-FR"/>
          </a:p>
        </p:txBody>
      </p:sp>
    </p:spTree>
    <p:extLst>
      <p:ext uri="{BB962C8B-B14F-4D97-AF65-F5344CB8AC3E}">
        <p14:creationId xmlns:p14="http://schemas.microsoft.com/office/powerpoint/2010/main" val="279311733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mc:AlternateContent xmlns:mc="http://schemas.openxmlformats.org/markup-compatibility/2006" xmlns:p14="http://schemas.microsoft.com/office/powerpoint/2010/main">
    <mc:Choice Requires="p14">
      <p:transition p14:dur="0"/>
    </mc:Choice>
    <mc:Fallback xmlns="">
      <p:transition/>
    </mc:Fallback>
  </mc:AlternateConten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71" name="Picture 47" descr="C:\Users\Tom\AppData\Local\Microsoft\Windows\Temporary Internet Files\Content.IE5\9DVJ0TBP\MPj04048860000[1].jpg"/>
          <p:cNvPicPr>
            <a:picLocks noChangeAspect="1" noChangeArrowheads="1"/>
          </p:cNvPicPr>
          <p:nvPr/>
        </p:nvPicPr>
        <p:blipFill>
          <a:blip r:embed="rId3" cstate="print"/>
          <a:srcRect/>
          <a:stretch>
            <a:fillRect/>
          </a:stretch>
        </p:blipFill>
        <p:spPr bwMode="auto">
          <a:xfrm>
            <a:off x="611560" y="620688"/>
            <a:ext cx="3319264" cy="2489448"/>
          </a:xfrm>
          <a:prstGeom prst="rect">
            <a:avLst/>
          </a:prstGeom>
          <a:noFill/>
        </p:spPr>
      </p:pic>
      <p:sp>
        <p:nvSpPr>
          <p:cNvPr id="2" name="Titre 1"/>
          <p:cNvSpPr>
            <a:spLocks noGrp="1"/>
          </p:cNvSpPr>
          <p:nvPr>
            <p:ph type="ctrTitle"/>
          </p:nvPr>
        </p:nvSpPr>
        <p:spPr>
          <a:xfrm>
            <a:off x="1371600" y="3645024"/>
            <a:ext cx="7772400" cy="1470025"/>
          </a:xfrm>
        </p:spPr>
        <p:txBody>
          <a:bodyPr>
            <a:normAutofit fontScale="90000"/>
          </a:bodyPr>
          <a:lstStyle/>
          <a:p>
            <a:pPr algn="ctr"/>
            <a:r>
              <a:rPr lang="fr-FR" b="1" dirty="0" smtClean="0"/>
              <a:t>La musique au service de l’EPS en cycle 1</a:t>
            </a:r>
            <a:endParaRPr lang="fr-FR" b="1" dirty="0"/>
          </a:p>
        </p:txBody>
      </p:sp>
      <p:sp>
        <p:nvSpPr>
          <p:cNvPr id="3" name="Espace réservé du pied de page 2"/>
          <p:cNvSpPr>
            <a:spLocks noGrp="1"/>
          </p:cNvSpPr>
          <p:nvPr>
            <p:ph type="ftr" sz="quarter" idx="11"/>
          </p:nvPr>
        </p:nvSpPr>
        <p:spPr/>
        <p:txBody>
          <a:bodyPr/>
          <a:lstStyle/>
          <a:p>
            <a:r>
              <a:rPr lang="fr-FR" smtClean="0"/>
              <a:t>Sabine TAVOSO CPC EPS Dammartin en Goële</a:t>
            </a:r>
            <a:endParaRPr lang="fr-F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696" y="404664"/>
            <a:ext cx="6589199" cy="1280890"/>
          </a:xfrm>
          <a:solidFill>
            <a:schemeClr val="accent1">
              <a:lumMod val="40000"/>
              <a:lumOff val="60000"/>
            </a:schemeClr>
          </a:solidFill>
        </p:spPr>
        <p:txBody>
          <a:bodyPr>
            <a:normAutofit fontScale="90000"/>
          </a:bodyPr>
          <a:lstStyle/>
          <a:p>
            <a:pPr algn="ctr"/>
            <a:r>
              <a:rPr lang="fr-FR" b="1" dirty="0"/>
              <a:t>Agir, s'exprimer, comprendre à travers l'activité physique</a:t>
            </a:r>
            <a:br>
              <a:rPr lang="fr-FR" b="1" dirty="0"/>
            </a:br>
            <a:endParaRPr lang="fr-FR" dirty="0"/>
          </a:p>
        </p:txBody>
      </p:sp>
      <p:sp>
        <p:nvSpPr>
          <p:cNvPr id="6" name="ZoneTexte 5"/>
          <p:cNvSpPr txBox="1"/>
          <p:nvPr/>
        </p:nvSpPr>
        <p:spPr>
          <a:xfrm rot="1248314">
            <a:off x="4940619" y="4902334"/>
            <a:ext cx="3696214" cy="923330"/>
          </a:xfrm>
          <a:prstGeom prst="rect">
            <a:avLst/>
          </a:prstGeom>
          <a:noFill/>
          <a:ln>
            <a:solidFill>
              <a:schemeClr val="accent1"/>
            </a:solidFill>
          </a:ln>
        </p:spPr>
        <p:txBody>
          <a:bodyPr wrap="square" rtlCol="0">
            <a:spAutoFit/>
          </a:bodyPr>
          <a:lstStyle/>
          <a:p>
            <a:pPr algn="ctr"/>
            <a:r>
              <a:rPr lang="fr-FR" dirty="0" smtClean="0"/>
              <a:t>3- Communiquer </a:t>
            </a:r>
            <a:r>
              <a:rPr lang="fr-FR" dirty="0"/>
              <a:t>avec </a:t>
            </a:r>
          </a:p>
          <a:p>
            <a:pPr algn="ctr"/>
            <a:r>
              <a:rPr lang="fr-FR" dirty="0"/>
              <a:t>les autres au travers d’actions </a:t>
            </a:r>
          </a:p>
          <a:p>
            <a:pPr algn="ctr"/>
            <a:r>
              <a:rPr lang="fr-FR" dirty="0"/>
              <a:t>à visée expressive ou artistique</a:t>
            </a:r>
          </a:p>
        </p:txBody>
      </p:sp>
      <p:sp>
        <p:nvSpPr>
          <p:cNvPr id="3" name="ZoneTexte 2"/>
          <p:cNvSpPr txBox="1"/>
          <p:nvPr/>
        </p:nvSpPr>
        <p:spPr>
          <a:xfrm rot="21025501">
            <a:off x="999443" y="2609232"/>
            <a:ext cx="3528392" cy="646331"/>
          </a:xfrm>
          <a:prstGeom prst="rect">
            <a:avLst/>
          </a:prstGeom>
          <a:noFill/>
          <a:ln>
            <a:solidFill>
              <a:schemeClr val="accent1"/>
            </a:solidFill>
          </a:ln>
        </p:spPr>
        <p:txBody>
          <a:bodyPr wrap="square" rtlCol="0">
            <a:spAutoFit/>
          </a:bodyPr>
          <a:lstStyle/>
          <a:p>
            <a:pPr algn="ctr"/>
            <a:r>
              <a:rPr lang="fr-FR" dirty="0" smtClean="0"/>
              <a:t>1- Agir </a:t>
            </a:r>
            <a:r>
              <a:rPr lang="fr-FR" dirty="0"/>
              <a:t>dans l'espace, dans la durée et sur les objets</a:t>
            </a:r>
          </a:p>
        </p:txBody>
      </p:sp>
      <p:sp>
        <p:nvSpPr>
          <p:cNvPr id="7" name="ZoneTexte 6"/>
          <p:cNvSpPr txBox="1"/>
          <p:nvPr/>
        </p:nvSpPr>
        <p:spPr>
          <a:xfrm rot="1532334">
            <a:off x="5430532" y="2921143"/>
            <a:ext cx="3083630" cy="1477328"/>
          </a:xfrm>
          <a:prstGeom prst="rect">
            <a:avLst/>
          </a:prstGeom>
          <a:noFill/>
          <a:ln>
            <a:solidFill>
              <a:schemeClr val="accent1"/>
            </a:solidFill>
          </a:ln>
        </p:spPr>
        <p:txBody>
          <a:bodyPr wrap="square" rtlCol="0">
            <a:spAutoFit/>
          </a:bodyPr>
          <a:lstStyle/>
          <a:p>
            <a:pPr algn="ctr"/>
            <a:r>
              <a:rPr lang="fr-FR" dirty="0" smtClean="0"/>
              <a:t>2- Adapter </a:t>
            </a:r>
            <a:r>
              <a:rPr lang="fr-FR" dirty="0"/>
              <a:t>ses équilibres et ses déplacements à des environnements ou des contraintes variées</a:t>
            </a:r>
          </a:p>
          <a:p>
            <a:pPr algn="ctr"/>
            <a:endParaRPr lang="fr-FR" dirty="0"/>
          </a:p>
        </p:txBody>
      </p:sp>
      <p:sp>
        <p:nvSpPr>
          <p:cNvPr id="8" name="ZoneTexte 7"/>
          <p:cNvSpPr txBox="1"/>
          <p:nvPr/>
        </p:nvSpPr>
        <p:spPr>
          <a:xfrm rot="20544250">
            <a:off x="986979" y="5014331"/>
            <a:ext cx="2871001" cy="646331"/>
          </a:xfrm>
          <a:prstGeom prst="rect">
            <a:avLst/>
          </a:prstGeom>
          <a:noFill/>
          <a:ln>
            <a:solidFill>
              <a:schemeClr val="accent1"/>
            </a:solidFill>
          </a:ln>
        </p:spPr>
        <p:txBody>
          <a:bodyPr wrap="square" rtlCol="0">
            <a:spAutoFit/>
          </a:bodyPr>
          <a:lstStyle/>
          <a:p>
            <a:pPr algn="ctr"/>
            <a:r>
              <a:rPr lang="fr-FR" dirty="0" smtClean="0"/>
              <a:t>4- Collaborer</a:t>
            </a:r>
            <a:r>
              <a:rPr lang="fr-FR" dirty="0"/>
              <a:t>, coopérer, </a:t>
            </a:r>
            <a:r>
              <a:rPr lang="fr-FR" dirty="0" smtClean="0"/>
              <a:t>s'opposer</a:t>
            </a:r>
            <a:endParaRPr lang="fr-FR" dirty="0"/>
          </a:p>
        </p:txBody>
      </p:sp>
      <p:sp>
        <p:nvSpPr>
          <p:cNvPr id="9" name="Flèche courbée vers le bas 8"/>
          <p:cNvSpPr/>
          <p:nvPr/>
        </p:nvSpPr>
        <p:spPr>
          <a:xfrm>
            <a:off x="3587002" y="3332320"/>
            <a:ext cx="1543293" cy="6480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Flèche courbée vers le bas 9"/>
          <p:cNvSpPr/>
          <p:nvPr/>
        </p:nvSpPr>
        <p:spPr>
          <a:xfrm flipH="1" flipV="1">
            <a:off x="3522935" y="4052554"/>
            <a:ext cx="1543293" cy="64807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 name="Espace réservé du pied de page 3"/>
          <p:cNvSpPr>
            <a:spLocks noGrp="1"/>
          </p:cNvSpPr>
          <p:nvPr>
            <p:ph type="ftr" sz="quarter" idx="11"/>
          </p:nvPr>
        </p:nvSpPr>
        <p:spPr/>
        <p:txBody>
          <a:bodyPr/>
          <a:lstStyle/>
          <a:p>
            <a:r>
              <a:rPr lang="fr-FR" smtClean="0"/>
              <a:t>Sabine TAVOSO CPC EPS Dammartin en Goële</a:t>
            </a:r>
            <a:endParaRPr lang="fr-FR"/>
          </a:p>
        </p:txBody>
      </p:sp>
    </p:spTree>
    <p:extLst>
      <p:ext uri="{BB962C8B-B14F-4D97-AF65-F5344CB8AC3E}">
        <p14:creationId xmlns:p14="http://schemas.microsoft.com/office/powerpoint/2010/main" val="8974093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40000"/>
              <a:lumOff val="60000"/>
            </a:schemeClr>
          </a:solidFill>
        </p:spPr>
        <p:txBody>
          <a:bodyPr/>
          <a:lstStyle/>
          <a:p>
            <a:pPr algn="ctr"/>
            <a:r>
              <a:rPr lang="fr-FR" b="1" dirty="0" smtClean="0"/>
              <a:t>Compétences développées chez les élèves</a:t>
            </a:r>
            <a:endParaRPr lang="fr-FR" b="1" dirty="0"/>
          </a:p>
        </p:txBody>
      </p:sp>
      <p:sp>
        <p:nvSpPr>
          <p:cNvPr id="3" name="Espace réservé du contenu 2"/>
          <p:cNvSpPr>
            <a:spLocks noGrp="1"/>
          </p:cNvSpPr>
          <p:nvPr>
            <p:ph idx="1"/>
          </p:nvPr>
        </p:nvSpPr>
        <p:spPr>
          <a:xfrm>
            <a:off x="1919423" y="2348880"/>
            <a:ext cx="6591985" cy="3777622"/>
          </a:xfrm>
        </p:spPr>
        <p:txBody>
          <a:bodyPr>
            <a:normAutofit/>
          </a:bodyPr>
          <a:lstStyle/>
          <a:p>
            <a:r>
              <a:rPr lang="fr-FR" sz="2000" dirty="0" smtClean="0"/>
              <a:t>Découvrir son corps, son équilibre par la mise en œuvre d’actions motrices variées</a:t>
            </a:r>
          </a:p>
          <a:p>
            <a:r>
              <a:rPr lang="fr-FR" sz="2000" dirty="0" smtClean="0"/>
              <a:t>Appréhender l’espace et le temps</a:t>
            </a:r>
          </a:p>
          <a:p>
            <a:r>
              <a:rPr lang="fr-FR" sz="2000" dirty="0" smtClean="0"/>
              <a:t>Multiplier les relations à l’autre</a:t>
            </a:r>
          </a:p>
          <a:p>
            <a:r>
              <a:rPr lang="fr-FR" sz="2000" dirty="0" smtClean="0"/>
              <a:t>Mettre en jeu son imaginaire, communiquer des sentiments, des émotions</a:t>
            </a:r>
          </a:p>
          <a:p>
            <a:r>
              <a:rPr lang="fr-FR" sz="2000" dirty="0" smtClean="0"/>
              <a:t>Développer sa capacité d’écoute, de concentration, sa mémoire, son sens critique</a:t>
            </a:r>
          </a:p>
          <a:p>
            <a:r>
              <a:rPr lang="fr-FR" sz="2000" dirty="0" smtClean="0"/>
              <a:t>S’approprier un patrimoine</a:t>
            </a:r>
            <a:endParaRPr lang="fr-FR" sz="2000" dirty="0"/>
          </a:p>
        </p:txBody>
      </p:sp>
      <p:sp>
        <p:nvSpPr>
          <p:cNvPr id="4" name="Espace réservé du pied de page 3"/>
          <p:cNvSpPr>
            <a:spLocks noGrp="1"/>
          </p:cNvSpPr>
          <p:nvPr>
            <p:ph type="ftr" sz="quarter" idx="11"/>
          </p:nvPr>
        </p:nvSpPr>
        <p:spPr/>
        <p:txBody>
          <a:bodyPr/>
          <a:lstStyle/>
          <a:p>
            <a:r>
              <a:rPr lang="fr-FR" smtClean="0"/>
              <a:t>Sabine TAVOSO CPC EPS Dammartin en Goële</a:t>
            </a:r>
            <a:endParaRPr lang="fr-FR"/>
          </a:p>
        </p:txBody>
      </p:sp>
    </p:spTree>
    <p:extLst>
      <p:ext uri="{BB962C8B-B14F-4D97-AF65-F5344CB8AC3E}">
        <p14:creationId xmlns:p14="http://schemas.microsoft.com/office/powerpoint/2010/main" val="34254185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945201" y="624110"/>
            <a:ext cx="6589199" cy="716658"/>
          </a:xfrm>
          <a:solidFill>
            <a:schemeClr val="accent1">
              <a:lumMod val="40000"/>
              <a:lumOff val="60000"/>
            </a:schemeClr>
          </a:solidFill>
        </p:spPr>
        <p:txBody>
          <a:bodyPr/>
          <a:lstStyle/>
          <a:p>
            <a:pPr algn="ctr"/>
            <a:r>
              <a:rPr lang="fr-FR" dirty="0" smtClean="0"/>
              <a:t>LIENS MUSIQUE ET EPS</a:t>
            </a:r>
            <a:endParaRPr lang="fr-FR" dirty="0"/>
          </a:p>
        </p:txBody>
      </p:sp>
      <p:sp>
        <p:nvSpPr>
          <p:cNvPr id="5" name="Espace réservé du contenu 4"/>
          <p:cNvSpPr>
            <a:spLocks noGrp="1"/>
          </p:cNvSpPr>
          <p:nvPr>
            <p:ph idx="1"/>
          </p:nvPr>
        </p:nvSpPr>
        <p:spPr>
          <a:xfrm>
            <a:off x="3804229" y="2114998"/>
            <a:ext cx="3031722" cy="395355"/>
          </a:xfrm>
        </p:spPr>
        <p:txBody>
          <a:bodyPr>
            <a:normAutofit fontScale="92500"/>
          </a:bodyPr>
          <a:lstStyle/>
          <a:p>
            <a:r>
              <a:rPr lang="fr-FR" dirty="0" smtClean="0"/>
              <a:t>« MATIERES VIVANTES » 	</a:t>
            </a:r>
            <a:endParaRPr lang="fr-FR" dirty="0"/>
          </a:p>
        </p:txBody>
      </p:sp>
      <p:sp>
        <p:nvSpPr>
          <p:cNvPr id="6" name="Parchemin horizontal 5"/>
          <p:cNvSpPr/>
          <p:nvPr/>
        </p:nvSpPr>
        <p:spPr>
          <a:xfrm>
            <a:off x="827584" y="1939624"/>
            <a:ext cx="2952328" cy="720080"/>
          </a:xfrm>
          <a:prstGeom prst="horizontalScroll">
            <a:avLst/>
          </a:prstGeom>
          <a:solidFill>
            <a:schemeClr val="accent2">
              <a:lumMod val="20000"/>
              <a:lumOff val="80000"/>
            </a:schemeClr>
          </a:solidFill>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079612" y="2114998"/>
            <a:ext cx="2808312" cy="369332"/>
          </a:xfrm>
          <a:prstGeom prst="rect">
            <a:avLst/>
          </a:prstGeom>
          <a:noFill/>
        </p:spPr>
        <p:txBody>
          <a:bodyPr wrap="square" rtlCol="0">
            <a:spAutoFit/>
          </a:bodyPr>
          <a:lstStyle/>
          <a:p>
            <a:r>
              <a:rPr lang="fr-FR" b="1" dirty="0" smtClean="0"/>
              <a:t>MUSIQUES ET CHANTS</a:t>
            </a:r>
            <a:endParaRPr lang="fr-FR" b="1" dirty="0"/>
          </a:p>
        </p:txBody>
      </p:sp>
      <p:sp>
        <p:nvSpPr>
          <p:cNvPr id="9" name="Flèche courbée vers la gauche 8"/>
          <p:cNvSpPr/>
          <p:nvPr/>
        </p:nvSpPr>
        <p:spPr>
          <a:xfrm>
            <a:off x="6732240" y="2114998"/>
            <a:ext cx="1224136" cy="177740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Double vague 9"/>
          <p:cNvSpPr/>
          <p:nvPr/>
        </p:nvSpPr>
        <p:spPr>
          <a:xfrm>
            <a:off x="2915816" y="3199239"/>
            <a:ext cx="3312368" cy="1872208"/>
          </a:xfrm>
          <a:prstGeom prst="double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3762563" y="3651517"/>
            <a:ext cx="2700300" cy="1323439"/>
          </a:xfrm>
          <a:prstGeom prst="rect">
            <a:avLst/>
          </a:prstGeom>
          <a:noFill/>
        </p:spPr>
        <p:txBody>
          <a:bodyPr wrap="square" rtlCol="0">
            <a:spAutoFit/>
          </a:bodyPr>
          <a:lstStyle/>
          <a:p>
            <a:r>
              <a:rPr lang="fr-FR" sz="2000" dirty="0" smtClean="0">
                <a:solidFill>
                  <a:schemeClr val="bg1"/>
                </a:solidFill>
              </a:rPr>
              <a:t>Retranscrire</a:t>
            </a:r>
          </a:p>
          <a:p>
            <a:r>
              <a:rPr lang="fr-FR" sz="2000" dirty="0" smtClean="0">
                <a:solidFill>
                  <a:schemeClr val="bg1"/>
                </a:solidFill>
              </a:rPr>
              <a:t>Réinterpréter</a:t>
            </a:r>
          </a:p>
          <a:p>
            <a:r>
              <a:rPr lang="fr-FR" sz="2000" dirty="0" smtClean="0">
                <a:solidFill>
                  <a:schemeClr val="bg1"/>
                </a:solidFill>
              </a:rPr>
              <a:t>Réarranger</a:t>
            </a:r>
          </a:p>
          <a:p>
            <a:endParaRPr lang="fr-FR" sz="2000" dirty="0">
              <a:solidFill>
                <a:schemeClr val="bg1"/>
              </a:solidFill>
            </a:endParaRPr>
          </a:p>
        </p:txBody>
      </p:sp>
      <p:sp>
        <p:nvSpPr>
          <p:cNvPr id="13" name="Flèche courbée vers la droite 12"/>
          <p:cNvSpPr/>
          <p:nvPr/>
        </p:nvSpPr>
        <p:spPr>
          <a:xfrm>
            <a:off x="1259632" y="3895787"/>
            <a:ext cx="1152128" cy="178655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4" name="Espace réservé du contenu 4"/>
          <p:cNvSpPr txBox="1">
            <a:spLocks/>
          </p:cNvSpPr>
          <p:nvPr/>
        </p:nvSpPr>
        <p:spPr>
          <a:xfrm>
            <a:off x="2482070" y="5376566"/>
            <a:ext cx="3240360" cy="468832"/>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fr-FR" sz="2000" dirty="0" smtClean="0"/>
              <a:t>« CORPS EN MOUVEMENT » </a:t>
            </a:r>
            <a:r>
              <a:rPr lang="fr-FR" dirty="0" smtClean="0"/>
              <a:t>	</a:t>
            </a:r>
            <a:endParaRPr lang="fr-FR" dirty="0"/>
          </a:p>
        </p:txBody>
      </p:sp>
      <p:pic>
        <p:nvPicPr>
          <p:cNvPr id="15" name="Image 14"/>
          <p:cNvPicPr>
            <a:picLocks noChangeAspect="1"/>
          </p:cNvPicPr>
          <p:nvPr/>
        </p:nvPicPr>
        <p:blipFill>
          <a:blip r:embed="rId3"/>
          <a:stretch>
            <a:fillRect/>
          </a:stretch>
        </p:blipFill>
        <p:spPr>
          <a:xfrm>
            <a:off x="5722430" y="5175080"/>
            <a:ext cx="3103133" cy="871804"/>
          </a:xfrm>
          <a:prstGeom prst="rect">
            <a:avLst/>
          </a:prstGeom>
        </p:spPr>
      </p:pic>
      <p:sp>
        <p:nvSpPr>
          <p:cNvPr id="16" name="ZoneTexte 15"/>
          <p:cNvSpPr txBox="1"/>
          <p:nvPr/>
        </p:nvSpPr>
        <p:spPr>
          <a:xfrm>
            <a:off x="6956284" y="5426316"/>
            <a:ext cx="704056" cy="369332"/>
          </a:xfrm>
          <a:prstGeom prst="rect">
            <a:avLst/>
          </a:prstGeom>
          <a:noFill/>
        </p:spPr>
        <p:txBody>
          <a:bodyPr wrap="square" rtlCol="0">
            <a:spAutoFit/>
          </a:bodyPr>
          <a:lstStyle/>
          <a:p>
            <a:r>
              <a:rPr lang="fr-FR" b="1" dirty="0" smtClean="0"/>
              <a:t>E P S</a:t>
            </a:r>
            <a:endParaRPr lang="fr-FR" b="1" dirty="0"/>
          </a:p>
        </p:txBody>
      </p:sp>
      <p:sp>
        <p:nvSpPr>
          <p:cNvPr id="2" name="Espace réservé du pied de page 1"/>
          <p:cNvSpPr>
            <a:spLocks noGrp="1"/>
          </p:cNvSpPr>
          <p:nvPr>
            <p:ph type="ftr" sz="quarter" idx="11"/>
          </p:nvPr>
        </p:nvSpPr>
        <p:spPr/>
        <p:txBody>
          <a:bodyPr/>
          <a:lstStyle/>
          <a:p>
            <a:r>
              <a:rPr lang="fr-FR" smtClean="0"/>
              <a:t>Sabine TAVOSO CPC EPS Dammartin en Goële</a:t>
            </a:r>
            <a:endParaRPr lang="fr-FR"/>
          </a:p>
        </p:txBody>
      </p:sp>
    </p:spTree>
    <p:extLst>
      <p:ext uri="{BB962C8B-B14F-4D97-AF65-F5344CB8AC3E}">
        <p14:creationId xmlns:p14="http://schemas.microsoft.com/office/powerpoint/2010/main" val="17413783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9712" y="338171"/>
            <a:ext cx="6589199" cy="1280890"/>
          </a:xfrm>
          <a:solidFill>
            <a:schemeClr val="accent1">
              <a:lumMod val="40000"/>
              <a:lumOff val="60000"/>
            </a:schemeClr>
          </a:solidFill>
        </p:spPr>
        <p:txBody>
          <a:bodyPr/>
          <a:lstStyle/>
          <a:p>
            <a:pPr algn="ctr"/>
            <a:r>
              <a:rPr lang="fr-FR" dirty="0" smtClean="0"/>
              <a:t>DANS UN CHANT </a:t>
            </a:r>
            <a:br>
              <a:rPr lang="fr-FR" dirty="0" smtClean="0"/>
            </a:br>
            <a:r>
              <a:rPr lang="fr-FR" dirty="0" smtClean="0"/>
              <a:t>ON TROUVE …</a:t>
            </a:r>
            <a:endParaRPr lang="fr-FR" dirty="0"/>
          </a:p>
        </p:txBody>
      </p:sp>
      <p:sp>
        <p:nvSpPr>
          <p:cNvPr id="4" name="Nuage 3"/>
          <p:cNvSpPr/>
          <p:nvPr/>
        </p:nvSpPr>
        <p:spPr>
          <a:xfrm>
            <a:off x="560766" y="1803950"/>
            <a:ext cx="2088232" cy="1584176"/>
          </a:xfrm>
          <a:prstGeom prst="cloud">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Nuage 4"/>
          <p:cNvSpPr/>
          <p:nvPr/>
        </p:nvSpPr>
        <p:spPr>
          <a:xfrm>
            <a:off x="2818963" y="1667640"/>
            <a:ext cx="2088232" cy="1584176"/>
          </a:xfrm>
          <a:prstGeom prst="cloud">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Nuage 5"/>
          <p:cNvSpPr/>
          <p:nvPr/>
        </p:nvSpPr>
        <p:spPr>
          <a:xfrm>
            <a:off x="5234725" y="1688742"/>
            <a:ext cx="2088232" cy="1584176"/>
          </a:xfrm>
          <a:prstGeom prst="cloud">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Nuage 6"/>
          <p:cNvSpPr/>
          <p:nvPr/>
        </p:nvSpPr>
        <p:spPr>
          <a:xfrm>
            <a:off x="6968713" y="2593219"/>
            <a:ext cx="2088232" cy="1584176"/>
          </a:xfrm>
          <a:prstGeom prst="cloud">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Nuage 7"/>
          <p:cNvSpPr/>
          <p:nvPr/>
        </p:nvSpPr>
        <p:spPr>
          <a:xfrm>
            <a:off x="935596" y="3394698"/>
            <a:ext cx="2088232" cy="1584176"/>
          </a:xfrm>
          <a:prstGeom prst="cloud">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Nuage 8"/>
          <p:cNvSpPr/>
          <p:nvPr/>
        </p:nvSpPr>
        <p:spPr>
          <a:xfrm>
            <a:off x="3063379" y="3272918"/>
            <a:ext cx="2088232" cy="1584176"/>
          </a:xfrm>
          <a:prstGeom prst="cloud">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Nuage 9"/>
          <p:cNvSpPr/>
          <p:nvPr/>
        </p:nvSpPr>
        <p:spPr>
          <a:xfrm>
            <a:off x="5130721" y="3666461"/>
            <a:ext cx="2088232" cy="1584176"/>
          </a:xfrm>
          <a:prstGeom prst="cloud">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Nuage 10"/>
          <p:cNvSpPr/>
          <p:nvPr/>
        </p:nvSpPr>
        <p:spPr>
          <a:xfrm>
            <a:off x="6564040" y="6152228"/>
            <a:ext cx="404673" cy="373862"/>
          </a:xfrm>
          <a:prstGeom prst="cloud">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Nuage 11"/>
          <p:cNvSpPr/>
          <p:nvPr/>
        </p:nvSpPr>
        <p:spPr>
          <a:xfrm>
            <a:off x="7136913" y="6155025"/>
            <a:ext cx="404673" cy="373862"/>
          </a:xfrm>
          <a:prstGeom prst="cloud">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Nuage 12"/>
          <p:cNvSpPr/>
          <p:nvPr/>
        </p:nvSpPr>
        <p:spPr>
          <a:xfrm>
            <a:off x="7709786" y="6152228"/>
            <a:ext cx="404673" cy="373862"/>
          </a:xfrm>
          <a:prstGeom prst="cloud">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1043608" y="2276872"/>
            <a:ext cx="1440160" cy="400110"/>
          </a:xfrm>
          <a:prstGeom prst="rect">
            <a:avLst/>
          </a:prstGeom>
          <a:noFill/>
        </p:spPr>
        <p:txBody>
          <a:bodyPr wrap="square" rtlCol="0">
            <a:spAutoFit/>
          </a:bodyPr>
          <a:lstStyle/>
          <a:p>
            <a:r>
              <a:rPr lang="fr-FR" sz="2000" b="1" dirty="0" smtClean="0"/>
              <a:t>IMAGES</a:t>
            </a:r>
            <a:endParaRPr lang="fr-FR" sz="2000" b="1" dirty="0"/>
          </a:p>
        </p:txBody>
      </p:sp>
      <p:sp>
        <p:nvSpPr>
          <p:cNvPr id="15" name="ZoneTexte 14"/>
          <p:cNvSpPr txBox="1"/>
          <p:nvPr/>
        </p:nvSpPr>
        <p:spPr>
          <a:xfrm>
            <a:off x="3075084" y="2166835"/>
            <a:ext cx="1707344" cy="400110"/>
          </a:xfrm>
          <a:prstGeom prst="rect">
            <a:avLst/>
          </a:prstGeom>
          <a:noFill/>
        </p:spPr>
        <p:txBody>
          <a:bodyPr wrap="square" rtlCol="0">
            <a:spAutoFit/>
          </a:bodyPr>
          <a:lstStyle/>
          <a:p>
            <a:r>
              <a:rPr lang="fr-FR" sz="2000" b="1" dirty="0" smtClean="0"/>
              <a:t>SENTIMENTS</a:t>
            </a:r>
            <a:endParaRPr lang="fr-FR" sz="2000" b="1" dirty="0"/>
          </a:p>
        </p:txBody>
      </p:sp>
      <p:sp>
        <p:nvSpPr>
          <p:cNvPr id="16" name="ZoneTexte 15"/>
          <p:cNvSpPr txBox="1"/>
          <p:nvPr/>
        </p:nvSpPr>
        <p:spPr>
          <a:xfrm>
            <a:off x="5581513" y="2195943"/>
            <a:ext cx="1475639" cy="400110"/>
          </a:xfrm>
          <a:prstGeom prst="rect">
            <a:avLst/>
          </a:prstGeom>
          <a:noFill/>
        </p:spPr>
        <p:txBody>
          <a:bodyPr wrap="square" rtlCol="0">
            <a:spAutoFit/>
          </a:bodyPr>
          <a:lstStyle/>
          <a:p>
            <a:r>
              <a:rPr lang="fr-FR" sz="2000" b="1" dirty="0" smtClean="0"/>
              <a:t>EMOTIONS</a:t>
            </a:r>
            <a:endParaRPr lang="fr-FR" sz="2000" b="1" dirty="0"/>
          </a:p>
        </p:txBody>
      </p:sp>
      <p:sp>
        <p:nvSpPr>
          <p:cNvPr id="17" name="ZoneTexte 16"/>
          <p:cNvSpPr txBox="1"/>
          <p:nvPr/>
        </p:nvSpPr>
        <p:spPr>
          <a:xfrm>
            <a:off x="1378803" y="3934731"/>
            <a:ext cx="1440160" cy="400110"/>
          </a:xfrm>
          <a:prstGeom prst="rect">
            <a:avLst/>
          </a:prstGeom>
          <a:noFill/>
        </p:spPr>
        <p:txBody>
          <a:bodyPr wrap="square" rtlCol="0">
            <a:spAutoFit/>
          </a:bodyPr>
          <a:lstStyle/>
          <a:p>
            <a:r>
              <a:rPr lang="fr-FR" sz="2000" b="1" dirty="0" smtClean="0"/>
              <a:t>RYTHME</a:t>
            </a:r>
            <a:endParaRPr lang="fr-FR" sz="2000" b="1" dirty="0"/>
          </a:p>
        </p:txBody>
      </p:sp>
      <p:sp>
        <p:nvSpPr>
          <p:cNvPr id="18" name="ZoneTexte 17"/>
          <p:cNvSpPr txBox="1"/>
          <p:nvPr/>
        </p:nvSpPr>
        <p:spPr>
          <a:xfrm>
            <a:off x="7136913" y="3161047"/>
            <a:ext cx="1638675" cy="400110"/>
          </a:xfrm>
          <a:prstGeom prst="rect">
            <a:avLst/>
          </a:prstGeom>
          <a:noFill/>
        </p:spPr>
        <p:txBody>
          <a:bodyPr wrap="square" rtlCol="0">
            <a:spAutoFit/>
          </a:bodyPr>
          <a:lstStyle/>
          <a:p>
            <a:r>
              <a:rPr lang="fr-FR" sz="2000" b="1" dirty="0" smtClean="0"/>
              <a:t>REPETITIONS</a:t>
            </a:r>
            <a:endParaRPr lang="fr-FR" sz="2000" b="1" dirty="0"/>
          </a:p>
        </p:txBody>
      </p:sp>
      <p:sp>
        <p:nvSpPr>
          <p:cNvPr id="19" name="ZoneTexte 18"/>
          <p:cNvSpPr txBox="1"/>
          <p:nvPr/>
        </p:nvSpPr>
        <p:spPr>
          <a:xfrm>
            <a:off x="3467035" y="3829016"/>
            <a:ext cx="1440160" cy="400110"/>
          </a:xfrm>
          <a:prstGeom prst="rect">
            <a:avLst/>
          </a:prstGeom>
          <a:noFill/>
        </p:spPr>
        <p:txBody>
          <a:bodyPr wrap="square" rtlCol="0">
            <a:spAutoFit/>
          </a:bodyPr>
          <a:lstStyle/>
          <a:p>
            <a:r>
              <a:rPr lang="fr-FR" sz="2000" b="1" dirty="0" smtClean="0"/>
              <a:t>SILENCES</a:t>
            </a:r>
            <a:endParaRPr lang="fr-FR" sz="2000" b="1" dirty="0"/>
          </a:p>
        </p:txBody>
      </p:sp>
      <p:sp>
        <p:nvSpPr>
          <p:cNvPr id="20" name="ZoneTexte 19"/>
          <p:cNvSpPr txBox="1"/>
          <p:nvPr/>
        </p:nvSpPr>
        <p:spPr>
          <a:xfrm>
            <a:off x="5222417" y="4168331"/>
            <a:ext cx="2088232" cy="400110"/>
          </a:xfrm>
          <a:prstGeom prst="rect">
            <a:avLst/>
          </a:prstGeom>
          <a:noFill/>
        </p:spPr>
        <p:txBody>
          <a:bodyPr wrap="square" rtlCol="0">
            <a:spAutoFit/>
          </a:bodyPr>
          <a:lstStyle/>
          <a:p>
            <a:r>
              <a:rPr lang="fr-FR" sz="2000" b="1" dirty="0" smtClean="0"/>
              <a:t>PERSONNAGES</a:t>
            </a:r>
            <a:endParaRPr lang="fr-FR" sz="2000" b="1" dirty="0"/>
          </a:p>
        </p:txBody>
      </p:sp>
      <p:sp>
        <p:nvSpPr>
          <p:cNvPr id="21" name="Nuage 20"/>
          <p:cNvSpPr/>
          <p:nvPr/>
        </p:nvSpPr>
        <p:spPr>
          <a:xfrm>
            <a:off x="3461964" y="4905673"/>
            <a:ext cx="2088232" cy="1584176"/>
          </a:xfrm>
          <a:prstGeom prst="cloud">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3832533" y="5470133"/>
            <a:ext cx="1440160" cy="400110"/>
          </a:xfrm>
          <a:prstGeom prst="rect">
            <a:avLst/>
          </a:prstGeom>
          <a:noFill/>
        </p:spPr>
        <p:txBody>
          <a:bodyPr wrap="square" rtlCol="0">
            <a:spAutoFit/>
          </a:bodyPr>
          <a:lstStyle/>
          <a:p>
            <a:r>
              <a:rPr lang="fr-FR" sz="2000" b="1" dirty="0" smtClean="0"/>
              <a:t>ESPACES</a:t>
            </a:r>
            <a:endParaRPr lang="fr-FR" sz="2000" b="1" dirty="0"/>
          </a:p>
        </p:txBody>
      </p:sp>
      <p:sp>
        <p:nvSpPr>
          <p:cNvPr id="24" name="Nuage 23"/>
          <p:cNvSpPr/>
          <p:nvPr/>
        </p:nvSpPr>
        <p:spPr>
          <a:xfrm>
            <a:off x="1019696" y="4978874"/>
            <a:ext cx="2088232" cy="1584176"/>
          </a:xfrm>
          <a:prstGeom prst="cloud">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1578895" y="5539828"/>
            <a:ext cx="1440160" cy="400110"/>
          </a:xfrm>
          <a:prstGeom prst="rect">
            <a:avLst/>
          </a:prstGeom>
          <a:noFill/>
        </p:spPr>
        <p:txBody>
          <a:bodyPr wrap="square" rtlCol="0">
            <a:spAutoFit/>
          </a:bodyPr>
          <a:lstStyle/>
          <a:p>
            <a:r>
              <a:rPr lang="fr-FR" sz="2000" b="1" dirty="0" smtClean="0"/>
              <a:t>OBJETS</a:t>
            </a:r>
            <a:endParaRPr lang="fr-FR" sz="2000" b="1" dirty="0"/>
          </a:p>
        </p:txBody>
      </p:sp>
      <p:sp>
        <p:nvSpPr>
          <p:cNvPr id="3" name="Espace réservé du pied de page 2"/>
          <p:cNvSpPr>
            <a:spLocks noGrp="1"/>
          </p:cNvSpPr>
          <p:nvPr>
            <p:ph type="ftr" sz="quarter" idx="11"/>
          </p:nvPr>
        </p:nvSpPr>
        <p:spPr/>
        <p:txBody>
          <a:bodyPr/>
          <a:lstStyle/>
          <a:p>
            <a:r>
              <a:rPr lang="fr-FR" smtClean="0"/>
              <a:t>Sabine TAVOSO CPC EPS Dammartin en Goële</a:t>
            </a:r>
            <a:endParaRPr lang="fr-FR"/>
          </a:p>
        </p:txBody>
      </p:sp>
    </p:spTree>
    <p:extLst>
      <p:ext uri="{BB962C8B-B14F-4D97-AF65-F5344CB8AC3E}">
        <p14:creationId xmlns:p14="http://schemas.microsoft.com/office/powerpoint/2010/main" val="23218311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40000"/>
              <a:lumOff val="60000"/>
            </a:schemeClr>
          </a:solidFill>
        </p:spPr>
        <p:txBody>
          <a:bodyPr/>
          <a:lstStyle/>
          <a:p>
            <a:pPr algn="ctr"/>
            <a:r>
              <a:rPr lang="fr-FR" dirty="0" smtClean="0"/>
              <a:t>DES JEUX D’EXPRESSION CORPORELLE</a:t>
            </a:r>
            <a:endParaRPr lang="fr-FR" dirty="0"/>
          </a:p>
        </p:txBody>
      </p:sp>
      <p:sp>
        <p:nvSpPr>
          <p:cNvPr id="3" name="Espace réservé du contenu 2"/>
          <p:cNvSpPr>
            <a:spLocks noGrp="1"/>
          </p:cNvSpPr>
          <p:nvPr>
            <p:ph idx="1"/>
          </p:nvPr>
        </p:nvSpPr>
        <p:spPr>
          <a:xfrm>
            <a:off x="1942415" y="2133600"/>
            <a:ext cx="6591985" cy="431304"/>
          </a:xfrm>
        </p:spPr>
        <p:txBody>
          <a:bodyPr/>
          <a:lstStyle/>
          <a:p>
            <a:r>
              <a:rPr lang="fr-FR" dirty="0" smtClean="0"/>
              <a:t>Présents dans les programmes du cycle 1 au cycle 3</a:t>
            </a:r>
          </a:p>
          <a:p>
            <a:endParaRPr lang="fr-FR" dirty="0"/>
          </a:p>
        </p:txBody>
      </p:sp>
      <p:sp>
        <p:nvSpPr>
          <p:cNvPr id="5" name="ZoneTexte 4"/>
          <p:cNvSpPr txBox="1"/>
          <p:nvPr/>
        </p:nvSpPr>
        <p:spPr>
          <a:xfrm>
            <a:off x="1411918" y="4725240"/>
            <a:ext cx="2448272" cy="1728000"/>
          </a:xfrm>
          <a:prstGeom prst="rect">
            <a:avLst/>
          </a:prstGeom>
          <a:solidFill>
            <a:schemeClr val="accent2">
              <a:lumMod val="60000"/>
              <a:lumOff val="40000"/>
            </a:schemeClr>
          </a:solidFill>
        </p:spPr>
        <p:txBody>
          <a:bodyPr wrap="square" rtlCol="0">
            <a:spAutoFit/>
          </a:bodyPr>
          <a:lstStyle/>
          <a:p>
            <a:endParaRPr lang="fr-FR" dirty="0"/>
          </a:p>
        </p:txBody>
      </p:sp>
      <p:sp>
        <p:nvSpPr>
          <p:cNvPr id="6" name="ZoneTexte 5"/>
          <p:cNvSpPr txBox="1"/>
          <p:nvPr/>
        </p:nvSpPr>
        <p:spPr>
          <a:xfrm>
            <a:off x="6086128" y="4725240"/>
            <a:ext cx="2448272" cy="1728000"/>
          </a:xfrm>
          <a:prstGeom prst="rect">
            <a:avLst/>
          </a:prstGeom>
          <a:solidFill>
            <a:schemeClr val="accent1">
              <a:lumMod val="20000"/>
              <a:lumOff val="80000"/>
            </a:schemeClr>
          </a:solidFill>
        </p:spPr>
        <p:txBody>
          <a:bodyPr wrap="square" rtlCol="0">
            <a:spAutoFit/>
          </a:bodyPr>
          <a:lstStyle/>
          <a:p>
            <a:endParaRPr lang="fr-FR" dirty="0"/>
          </a:p>
        </p:txBody>
      </p:sp>
      <p:sp>
        <p:nvSpPr>
          <p:cNvPr id="8" name="Flèche à trois pointes 7"/>
          <p:cNvSpPr/>
          <p:nvPr/>
        </p:nvSpPr>
        <p:spPr>
          <a:xfrm>
            <a:off x="3992307" y="4375020"/>
            <a:ext cx="1944216" cy="1872208"/>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3749023" y="2593956"/>
            <a:ext cx="2448272" cy="1728000"/>
          </a:xfrm>
          <a:prstGeom prst="rect">
            <a:avLst/>
          </a:prstGeom>
          <a:solidFill>
            <a:schemeClr val="accent1">
              <a:lumMod val="60000"/>
              <a:lumOff val="40000"/>
            </a:schemeClr>
          </a:solidFill>
        </p:spPr>
        <p:txBody>
          <a:bodyPr wrap="square" rtlCol="0">
            <a:spAutoFit/>
          </a:bodyPr>
          <a:lstStyle/>
          <a:p>
            <a:endParaRPr lang="fr-FR" dirty="0"/>
          </a:p>
        </p:txBody>
      </p:sp>
      <p:sp>
        <p:nvSpPr>
          <p:cNvPr id="10" name="ZoneTexte 9"/>
          <p:cNvSpPr txBox="1"/>
          <p:nvPr/>
        </p:nvSpPr>
        <p:spPr>
          <a:xfrm>
            <a:off x="4066129" y="2828704"/>
            <a:ext cx="1796571" cy="1323439"/>
          </a:xfrm>
          <a:prstGeom prst="rect">
            <a:avLst/>
          </a:prstGeom>
          <a:noFill/>
        </p:spPr>
        <p:txBody>
          <a:bodyPr wrap="square" rtlCol="0">
            <a:spAutoFit/>
          </a:bodyPr>
          <a:lstStyle/>
          <a:p>
            <a:pPr algn="ctr"/>
            <a:r>
              <a:rPr lang="fr-FR" sz="2000" dirty="0" smtClean="0"/>
              <a:t>Développer des capacités motrices</a:t>
            </a:r>
            <a:endParaRPr lang="fr-FR" sz="2000" dirty="0"/>
          </a:p>
        </p:txBody>
      </p:sp>
      <p:sp>
        <p:nvSpPr>
          <p:cNvPr id="11" name="ZoneTexte 10"/>
          <p:cNvSpPr txBox="1"/>
          <p:nvPr/>
        </p:nvSpPr>
        <p:spPr>
          <a:xfrm>
            <a:off x="1607382" y="5127575"/>
            <a:ext cx="2057343" cy="1015663"/>
          </a:xfrm>
          <a:prstGeom prst="rect">
            <a:avLst/>
          </a:prstGeom>
          <a:noFill/>
        </p:spPr>
        <p:txBody>
          <a:bodyPr wrap="square" rtlCol="0">
            <a:spAutoFit/>
          </a:bodyPr>
          <a:lstStyle/>
          <a:p>
            <a:pPr algn="ctr"/>
            <a:r>
              <a:rPr lang="fr-FR" sz="2000" dirty="0" smtClean="0"/>
              <a:t>Avoir accès au patrimoine culturel </a:t>
            </a:r>
            <a:endParaRPr lang="fr-FR" sz="2000" dirty="0"/>
          </a:p>
        </p:txBody>
      </p:sp>
      <p:sp>
        <p:nvSpPr>
          <p:cNvPr id="12" name="ZoneTexte 11"/>
          <p:cNvSpPr txBox="1"/>
          <p:nvPr/>
        </p:nvSpPr>
        <p:spPr>
          <a:xfrm>
            <a:off x="6338156" y="5127575"/>
            <a:ext cx="1944216" cy="1015663"/>
          </a:xfrm>
          <a:prstGeom prst="rect">
            <a:avLst/>
          </a:prstGeom>
          <a:noFill/>
        </p:spPr>
        <p:txBody>
          <a:bodyPr wrap="square" rtlCol="0">
            <a:spAutoFit/>
          </a:bodyPr>
          <a:lstStyle/>
          <a:p>
            <a:pPr algn="ctr"/>
            <a:r>
              <a:rPr lang="fr-FR" sz="2000" dirty="0" smtClean="0"/>
              <a:t>Gérer sa vie « physique » à long terme</a:t>
            </a:r>
            <a:endParaRPr lang="fr-FR" sz="2000" dirty="0"/>
          </a:p>
        </p:txBody>
      </p:sp>
      <p:sp>
        <p:nvSpPr>
          <p:cNvPr id="4" name="Espace réservé du pied de page 3"/>
          <p:cNvSpPr>
            <a:spLocks noGrp="1"/>
          </p:cNvSpPr>
          <p:nvPr>
            <p:ph type="ftr" sz="quarter" idx="11"/>
          </p:nvPr>
        </p:nvSpPr>
        <p:spPr/>
        <p:txBody>
          <a:bodyPr/>
          <a:lstStyle/>
          <a:p>
            <a:r>
              <a:rPr lang="fr-FR" smtClean="0"/>
              <a:t>Sabine TAVOSO CPC EPS Dammartin en Goële</a:t>
            </a:r>
            <a:endParaRPr lang="fr-FR"/>
          </a:p>
        </p:txBody>
      </p:sp>
    </p:spTree>
    <p:extLst>
      <p:ext uri="{BB962C8B-B14F-4D97-AF65-F5344CB8AC3E}">
        <p14:creationId xmlns:p14="http://schemas.microsoft.com/office/powerpoint/2010/main" val="10005062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40000"/>
              <a:lumOff val="60000"/>
            </a:schemeClr>
          </a:solidFill>
        </p:spPr>
        <p:txBody>
          <a:bodyPr/>
          <a:lstStyle/>
          <a:p>
            <a:pPr algn="ctr"/>
            <a:r>
              <a:rPr lang="fr-FR" dirty="0" smtClean="0"/>
              <a:t>UNE DEMARCHE D’APPRENTISSAGE</a:t>
            </a:r>
            <a:endParaRPr lang="fr-FR" dirty="0"/>
          </a:p>
        </p:txBody>
      </p:sp>
      <p:sp>
        <p:nvSpPr>
          <p:cNvPr id="3" name="Espace réservé du contenu 2"/>
          <p:cNvSpPr>
            <a:spLocks noGrp="1"/>
          </p:cNvSpPr>
          <p:nvPr>
            <p:ph idx="1"/>
          </p:nvPr>
        </p:nvSpPr>
        <p:spPr>
          <a:xfrm>
            <a:off x="1603935" y="2204864"/>
            <a:ext cx="7271729" cy="432000"/>
          </a:xfrm>
        </p:spPr>
        <p:txBody>
          <a:bodyPr>
            <a:noAutofit/>
          </a:bodyPr>
          <a:lstStyle/>
          <a:p>
            <a:r>
              <a:rPr lang="fr-FR" sz="2400" b="1" dirty="0" smtClean="0"/>
              <a:t>LA JOIE DE CHANTER ET DE DANSER ENSEMBLE</a:t>
            </a:r>
            <a:endParaRPr lang="fr-FR" sz="2400" b="1" dirty="0"/>
          </a:p>
        </p:txBody>
      </p:sp>
      <p:sp>
        <p:nvSpPr>
          <p:cNvPr id="4" name="ZoneTexte 3"/>
          <p:cNvSpPr txBox="1"/>
          <p:nvPr/>
        </p:nvSpPr>
        <p:spPr>
          <a:xfrm>
            <a:off x="1945201" y="2656971"/>
            <a:ext cx="6846044" cy="3970318"/>
          </a:xfrm>
          <a:prstGeom prst="rect">
            <a:avLst/>
          </a:prstGeom>
          <a:noFill/>
        </p:spPr>
        <p:txBody>
          <a:bodyPr wrap="square" rtlCol="0">
            <a:spAutoFit/>
          </a:bodyPr>
          <a:lstStyle/>
          <a:p>
            <a:pPr marL="285750" indent="-285750">
              <a:buFont typeface="Wingdings" panose="05000000000000000000" pitchFamily="2" charset="2"/>
              <a:buChar char=""/>
            </a:pPr>
            <a:r>
              <a:rPr lang="fr-FR" sz="2800" dirty="0" smtClean="0">
                <a:sym typeface="Wingdings" panose="05000000000000000000" pitchFamily="2" charset="2"/>
              </a:rPr>
              <a:t> Comptines et jeux dansés</a:t>
            </a:r>
          </a:p>
          <a:p>
            <a:endParaRPr lang="fr-FR" sz="2800" dirty="0" smtClean="0">
              <a:sym typeface="Wingdings" panose="05000000000000000000" pitchFamily="2" charset="2"/>
            </a:endParaRPr>
          </a:p>
          <a:p>
            <a:pPr marL="285750" indent="-285750">
              <a:buFont typeface="Wingdings" panose="05000000000000000000" pitchFamily="2" charset="2"/>
              <a:buChar char=""/>
            </a:pPr>
            <a:r>
              <a:rPr lang="fr-FR" sz="2800" dirty="0" smtClean="0">
                <a:sym typeface="Wingdings" panose="05000000000000000000" pitchFamily="2" charset="2"/>
              </a:rPr>
              <a:t> Chants anciens … contemporains</a:t>
            </a:r>
          </a:p>
          <a:p>
            <a:endParaRPr lang="fr-FR" sz="2800" dirty="0" smtClean="0">
              <a:sym typeface="Wingdings" panose="05000000000000000000" pitchFamily="2" charset="2"/>
            </a:endParaRPr>
          </a:p>
          <a:p>
            <a:pPr marL="285750" indent="-285750">
              <a:buFont typeface="Wingdings" panose="05000000000000000000" pitchFamily="2" charset="2"/>
              <a:buChar char=""/>
            </a:pPr>
            <a:r>
              <a:rPr lang="fr-FR" sz="2800" dirty="0" smtClean="0">
                <a:sym typeface="Wingdings" panose="05000000000000000000" pitchFamily="2" charset="2"/>
              </a:rPr>
              <a:t> Folklores, danses traditionnelles et contemporaines.</a:t>
            </a:r>
          </a:p>
          <a:p>
            <a:endParaRPr lang="fr-FR" sz="2800" dirty="0" smtClean="0">
              <a:sym typeface="Wingdings" panose="05000000000000000000" pitchFamily="2" charset="2"/>
            </a:endParaRPr>
          </a:p>
          <a:p>
            <a:pPr marL="285750" indent="-285750">
              <a:buFont typeface="Wingdings" panose="05000000000000000000" pitchFamily="2" charset="2"/>
              <a:buChar char=""/>
            </a:pPr>
            <a:r>
              <a:rPr lang="fr-FR" sz="2800" dirty="0" smtClean="0">
                <a:sym typeface="Wingdings" panose="05000000000000000000" pitchFamily="2" charset="2"/>
              </a:rPr>
              <a:t> Chants crées avec ou sans matériels</a:t>
            </a:r>
            <a:endParaRPr lang="fr-FR" sz="2800" dirty="0"/>
          </a:p>
        </p:txBody>
      </p:sp>
      <p:sp>
        <p:nvSpPr>
          <p:cNvPr id="5" name="Espace réservé du pied de page 4"/>
          <p:cNvSpPr>
            <a:spLocks noGrp="1"/>
          </p:cNvSpPr>
          <p:nvPr>
            <p:ph type="ftr" sz="quarter" idx="11"/>
          </p:nvPr>
        </p:nvSpPr>
        <p:spPr/>
        <p:txBody>
          <a:bodyPr/>
          <a:lstStyle/>
          <a:p>
            <a:r>
              <a:rPr lang="fr-FR" smtClean="0"/>
              <a:t>Sabine TAVOSO CPC EPS Dammartin en Goële</a:t>
            </a:r>
            <a:endParaRPr lang="fr-FR"/>
          </a:p>
        </p:txBody>
      </p:sp>
    </p:spTree>
    <p:extLst>
      <p:ext uri="{BB962C8B-B14F-4D97-AF65-F5344CB8AC3E}">
        <p14:creationId xmlns:p14="http://schemas.microsoft.com/office/powerpoint/2010/main" val="24323596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209DFCA-3F55-439F-A832-CD8E0FF238C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271</TotalTime>
  <Words>809</Words>
  <Application>Microsoft Office PowerPoint</Application>
  <PresentationFormat>Affichage à l'écran (4:3)</PresentationFormat>
  <Paragraphs>89</Paragraphs>
  <Slides>7</Slides>
  <Notes>6</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7</vt:i4>
      </vt:variant>
    </vt:vector>
  </HeadingPairs>
  <TitlesOfParts>
    <vt:vector size="13" baseType="lpstr">
      <vt:lpstr>Arial</vt:lpstr>
      <vt:lpstr>Calibri</vt:lpstr>
      <vt:lpstr>Century Gothic</vt:lpstr>
      <vt:lpstr>Wingdings</vt:lpstr>
      <vt:lpstr>Wingdings 3</vt:lpstr>
      <vt:lpstr>Brin</vt:lpstr>
      <vt:lpstr>La musique au service de l’EPS en cycle 1</vt:lpstr>
      <vt:lpstr>Agir, s'exprimer, comprendre à travers l'activité physique </vt:lpstr>
      <vt:lpstr>Compétences développées chez les élèves</vt:lpstr>
      <vt:lpstr>LIENS MUSIQUE ET EPS</vt:lpstr>
      <vt:lpstr>DANS UN CHANT  ON TROUVE …</vt:lpstr>
      <vt:lpstr>DES JEUX D’EXPRESSION CORPORELLE</vt:lpstr>
      <vt:lpstr>UNE DEMARCHE D’APPRENTISSAGE</vt:lpstr>
    </vt:vector>
  </TitlesOfParts>
  <Company>DSDEN77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musique au service de l’EPS en cycle 1</dc:title>
  <dc:creator>Utilisateur</dc:creator>
  <cp:keywords/>
  <cp:lastModifiedBy>Utilisateur</cp:lastModifiedBy>
  <cp:revision>27</cp:revision>
  <dcterms:created xsi:type="dcterms:W3CDTF">2017-11-09T13:11:15Z</dcterms:created>
  <dcterms:modified xsi:type="dcterms:W3CDTF">2019-04-09T09:52:20Z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TC300075329990</vt:lpwstr>
  </property>
</Properties>
</file>