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56" r:id="rId2"/>
    <p:sldId id="257" r:id="rId3"/>
    <p:sldId id="266" r:id="rId4"/>
    <p:sldId id="265" r:id="rId5"/>
    <p:sldId id="258" r:id="rId6"/>
    <p:sldId id="263" r:id="rId7"/>
    <p:sldId id="259" r:id="rId8"/>
    <p:sldId id="264" r:id="rId9"/>
    <p:sldId id="267" r:id="rId10"/>
    <p:sldId id="260"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4065" autoAdjust="0"/>
  </p:normalViewPr>
  <p:slideViewPr>
    <p:cSldViewPr>
      <p:cViewPr varScale="1">
        <p:scale>
          <a:sx n="75" d="100"/>
          <a:sy n="75" d="100"/>
        </p:scale>
        <p:origin x="-18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77B99F-39E5-43C4-9589-F87D1A096FA9}" type="datetimeFigureOut">
              <a:rPr lang="fr-FR"/>
              <a:pPr>
                <a:defRPr/>
              </a:pPr>
              <a:t>10/03/2016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A20EDD4-FE2B-4132-BE4B-A564F71146D6}" type="slidenum">
              <a:rPr lang="fr-FR"/>
              <a:pPr>
                <a:defRPr/>
              </a:pPr>
              <a:t>‹N°›</a:t>
            </a:fld>
            <a:endParaRPr lang="fr-FR"/>
          </a:p>
        </p:txBody>
      </p:sp>
    </p:spTree>
    <p:extLst>
      <p:ext uri="{BB962C8B-B14F-4D97-AF65-F5344CB8AC3E}">
        <p14:creationId xmlns:p14="http://schemas.microsoft.com/office/powerpoint/2010/main" val="1264829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a:p>
            <a:pPr eaLnBrk="1" hangingPunct="1"/>
            <a:r>
              <a:rPr lang="fr-FR" dirty="0" smtClean="0"/>
              <a:t> </a:t>
            </a:r>
          </a:p>
          <a:p>
            <a:pPr eaLnBrk="1" hangingPunct="1"/>
            <a:r>
              <a:rPr lang="fr-FR" dirty="0" smtClean="0"/>
              <a:t> </a:t>
            </a:r>
          </a:p>
          <a:p>
            <a:pPr eaLnBrk="1" hangingPunct="1"/>
            <a:endParaRPr lang="fr-FR" dirty="0" smtClean="0"/>
          </a:p>
        </p:txBody>
      </p:sp>
      <p:sp>
        <p:nvSpPr>
          <p:cNvPr id="112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5460D2-46F9-42BF-897B-B0BC874CBD2A}" type="slidenum">
              <a:rPr lang="fr-FR" smtClean="0"/>
              <a:pPr fontAlgn="base">
                <a:spcBef>
                  <a:spcPct val="0"/>
                </a:spcBef>
                <a:spcAft>
                  <a:spcPct val="0"/>
                </a:spcAft>
                <a:defRPr/>
              </a:pPr>
              <a:t>2</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fr-FR" dirty="0" smtClean="0"/>
              <a:t> </a:t>
            </a:r>
          </a:p>
        </p:txBody>
      </p:sp>
      <p:sp>
        <p:nvSpPr>
          <p:cNvPr id="4" name="Espace réservé du numéro de diapositive 3"/>
          <p:cNvSpPr>
            <a:spLocks noGrp="1"/>
          </p:cNvSpPr>
          <p:nvPr>
            <p:ph type="sldNum" sz="quarter" idx="5"/>
          </p:nvPr>
        </p:nvSpPr>
        <p:spPr/>
        <p:txBody>
          <a:bodyPr/>
          <a:lstStyle/>
          <a:p>
            <a:pPr>
              <a:defRPr/>
            </a:pPr>
            <a:fld id="{087C8A42-022D-4264-B453-3B19AF9FB5B5}" type="slidenum">
              <a:rPr lang="fr-FR" smtClean="0"/>
              <a:pPr>
                <a:defRPr/>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
        <p:nvSpPr>
          <p:cNvPr id="4" name="Espace réservé du numéro de diapositive 3"/>
          <p:cNvSpPr>
            <a:spLocks noGrp="1"/>
          </p:cNvSpPr>
          <p:nvPr>
            <p:ph type="sldNum" sz="quarter" idx="5"/>
          </p:nvPr>
        </p:nvSpPr>
        <p:spPr/>
        <p:txBody>
          <a:bodyPr/>
          <a:lstStyle/>
          <a:p>
            <a:pPr>
              <a:defRPr/>
            </a:pPr>
            <a:fld id="{CBC70B7A-284B-4E25-BEEF-2CD878B5A0DB}" type="slidenum">
              <a:rPr lang="fr-FR" smtClean="0"/>
              <a:pPr>
                <a:defRPr/>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b="1" dirty="0" smtClean="0">
              <a:latin typeface="Arial" charset="0"/>
            </a:endParaRPr>
          </a:p>
        </p:txBody>
      </p:sp>
      <p:sp>
        <p:nvSpPr>
          <p:cNvPr id="1229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E60B5E-2C43-442F-9870-5AEA64AEAF21}"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eaLnBrk="1" fontAlgn="auto" hangingPunct="1">
              <a:spcBef>
                <a:spcPts val="0"/>
              </a:spcBef>
              <a:spcAft>
                <a:spcPts val="0"/>
              </a:spcAft>
              <a:defRPr/>
            </a:pPr>
            <a:endParaRPr lang="fr-FR" dirty="0" smtClean="0"/>
          </a:p>
        </p:txBody>
      </p:sp>
      <p:sp>
        <p:nvSpPr>
          <p:cNvPr id="133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5C71A4-C893-4728-995C-33A0E0F93D0B}"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eaLnBrk="1" fontAlgn="auto" hangingPunct="1">
              <a:spcBef>
                <a:spcPts val="0"/>
              </a:spcBef>
              <a:spcAft>
                <a:spcPts val="0"/>
              </a:spcAft>
              <a:defRPr/>
            </a:pPr>
            <a:endParaRPr lang="fr-FR" dirty="0" smtClean="0"/>
          </a:p>
        </p:txBody>
      </p:sp>
      <p:sp>
        <p:nvSpPr>
          <p:cNvPr id="143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6B266-75A2-4F6F-BF9F-2013641E3D0C}"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eaLnBrk="1" fontAlgn="auto" hangingPunct="1">
              <a:spcBef>
                <a:spcPts val="0"/>
              </a:spcBef>
              <a:spcAft>
                <a:spcPts val="0"/>
              </a:spcAft>
              <a:defRPr/>
            </a:pPr>
            <a:endParaRPr lang="fr-FR" dirty="0"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102180-E2E7-4525-B3B8-E5C9801D5BD5}" type="slidenum">
              <a:rPr lang="fr-FR" smtClean="0"/>
              <a:pPr fontAlgn="base">
                <a:spcBef>
                  <a:spcPct val="0"/>
                </a:spcBef>
                <a:spcAft>
                  <a:spcPct val="0"/>
                </a:spcAft>
                <a:defRPr/>
              </a:pPr>
              <a:t>8</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eaLnBrk="1" hangingPunct="1">
              <a:defRPr/>
            </a:pPr>
            <a:endParaRPr lang="fr-FR" altLang="fr-FR" dirty="0" smtClean="0">
              <a:latin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ABD14C32-30FF-4F9B-8E51-BE7991C05125}" type="slidenum">
              <a:rPr lang="fr-FR" smtClean="0"/>
              <a:pPr>
                <a:defRPr/>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b="1" dirty="0" smtClean="0"/>
          </a:p>
          <a:p>
            <a:pPr eaLnBrk="1" hangingPunct="1"/>
            <a:endParaRPr lang="fr-FR" b="1" dirty="0" smtClean="0"/>
          </a:p>
        </p:txBody>
      </p:sp>
      <p:sp>
        <p:nvSpPr>
          <p:cNvPr id="163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8B8ABA-AE75-4B97-BD17-B272F1AE42D4}" type="slidenum">
              <a:rPr lang="fr-FR" smtClean="0"/>
              <a:pPr fontAlgn="base">
                <a:spcBef>
                  <a:spcPct val="0"/>
                </a:spcBef>
                <a:spcAft>
                  <a:spcPct val="0"/>
                </a:spcAft>
                <a:defRPr/>
              </a:pPr>
              <a:t>10</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506A0E0B-1AE9-48A9-83AE-3DC056C0793E}" type="datetimeFigureOut">
              <a:rPr lang="fr-FR"/>
              <a:pPr>
                <a:defRPr/>
              </a:pPr>
              <a:t>10/03/2016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5A0364E-FA47-47C9-8160-094E4E06D69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BD1130A-C17E-4888-B354-32296EDCF428}" type="datetimeFigureOut">
              <a:rPr lang="fr-FR"/>
              <a:pPr>
                <a:defRPr/>
              </a:pPr>
              <a:t>10/03/2016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9BD227F-73E6-4AB3-94C9-8945E910E3F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A5641AB-2FD9-444A-8E7E-76BE48F5ACA7}" type="datetimeFigureOut">
              <a:rPr lang="fr-FR"/>
              <a:pPr>
                <a:defRPr/>
              </a:pPr>
              <a:t>10/03/2016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F3945A7-A974-408A-987C-9EE631C58AB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AD93-BDE8-42F4-85EE-B9504D9BF1C2}" type="datetimeFigureOut">
              <a:rPr lang="fr-FR"/>
              <a:pPr>
                <a:defRPr/>
              </a:pPr>
              <a:t>10/03/2016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2C06125-1CB4-4F37-94C5-811E720216B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CBD1522-DAB9-46E5-A417-AB764FA55D0D}" type="datetimeFigureOut">
              <a:rPr lang="fr-FR"/>
              <a:pPr>
                <a:defRPr/>
              </a:pPr>
              <a:t>10/03/2016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5AD2BB8-B3F5-4DD9-B2DE-51AEA489C5F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3085DA2D-51E0-469C-8D45-3FFDDD340CF9}" type="datetimeFigureOut">
              <a:rPr lang="fr-FR"/>
              <a:pPr>
                <a:defRPr/>
              </a:pPr>
              <a:t>10/03/2016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CCB8B66-85B2-43AB-9ED7-D0B5ED04253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D46A197-57B3-4C78-9E2E-F5BC24DE0EE9}" type="datetimeFigureOut">
              <a:rPr lang="fr-FR"/>
              <a:pPr>
                <a:defRPr/>
              </a:pPr>
              <a:t>10/03/2016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8190479-0EC6-4A7D-9FB9-1A18016BFD2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0B55C78-7F9E-44A8-B4B7-F896F73AFF2D}" type="datetimeFigureOut">
              <a:rPr lang="fr-FR"/>
              <a:pPr>
                <a:defRPr/>
              </a:pPr>
              <a:t>10/03/2016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D860741-28CD-4E3D-B735-2CDF6F97D38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3CB3566-1103-4003-A160-FE2E39CC05B6}" type="datetimeFigureOut">
              <a:rPr lang="fr-FR"/>
              <a:pPr>
                <a:defRPr/>
              </a:pPr>
              <a:t>10/03/2016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0D1E7D49-73D0-47C4-83FA-DEB9A19B2541}"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054B508-A756-46F9-9CD3-B4488FB2A344}" type="datetimeFigureOut">
              <a:rPr lang="fr-FR"/>
              <a:pPr>
                <a:defRPr/>
              </a:pPr>
              <a:t>10/03/2016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EFC5EC4-E6D7-4D74-B5E8-39AB30A083C1}"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62ACF1D-4364-464E-81F5-049097FCEF56}" type="datetimeFigureOut">
              <a:rPr lang="fr-FR"/>
              <a:pPr>
                <a:defRPr/>
              </a:pPr>
              <a:t>10/03/2016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1A2688D-4F41-4345-A6FC-DC82A08930A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1DA"/>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5C6FDC88-4771-4354-A362-7FEEB9149B7D}" type="datetimeFigureOut">
              <a:rPr lang="fr-FR"/>
              <a:pPr>
                <a:defRPr/>
              </a:pPr>
              <a:t>10/03/2016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13C36992-BC3C-41FE-8850-85CA7B504C7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pPr eaLnBrk="1" hangingPunct="1"/>
            <a:r>
              <a:rPr lang="fr-FR" b="1" smtClean="0"/>
              <a:t>LE CARNET DE SUIVI</a:t>
            </a:r>
          </a:p>
        </p:txBody>
      </p:sp>
      <p:sp>
        <p:nvSpPr>
          <p:cNvPr id="3" name="Sous-titr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fr-FR" dirty="0" smtClean="0"/>
              <a:t>Réunion des directrices et directeurs des écoles maternelles et primaires </a:t>
            </a:r>
          </a:p>
          <a:p>
            <a:pPr eaLnBrk="1" fontAlgn="auto" hangingPunct="1">
              <a:spcAft>
                <a:spcPts val="0"/>
              </a:spcAft>
              <a:buFont typeface="Arial" pitchFamily="34" charset="0"/>
              <a:buNone/>
              <a:defRPr/>
            </a:pPr>
            <a:r>
              <a:rPr lang="fr-FR" dirty="0" smtClean="0"/>
              <a:t>Mercredi 10 février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Espace réservé du contenu 2"/>
          <p:cNvSpPr>
            <a:spLocks noGrp="1"/>
          </p:cNvSpPr>
          <p:nvPr>
            <p:ph idx="1"/>
          </p:nvPr>
        </p:nvSpPr>
        <p:spPr>
          <a:xfrm>
            <a:off x="395536" y="1268760"/>
            <a:ext cx="8291264" cy="5112568"/>
          </a:xfrm>
        </p:spPr>
        <p:txBody>
          <a:bodyPr/>
          <a:lstStyle/>
          <a:p>
            <a:pPr eaLnBrk="1" hangingPunct="1">
              <a:buNone/>
              <a:defRPr/>
            </a:pPr>
            <a:r>
              <a:rPr lang="fr-FR" sz="1800" dirty="0" smtClean="0"/>
              <a:t>  Il les aide à se représenter ce qu'ils vont devoir faire, avec quels outils et selon quels procédés. </a:t>
            </a:r>
            <a:r>
              <a:rPr lang="fr-FR" sz="1800" b="1" dirty="0" smtClean="0"/>
              <a:t>Il définit des critères de réussite </a:t>
            </a:r>
            <a:r>
              <a:rPr lang="fr-FR" sz="1800" dirty="0" smtClean="0"/>
              <a:t>pour que chacun puisse situer le chemin qu'il a réalisé et perçoive les progrès qu'il doit encore effectuer.</a:t>
            </a:r>
          </a:p>
          <a:p>
            <a:pPr eaLnBrk="1" hangingPunct="1">
              <a:buNone/>
              <a:defRPr/>
            </a:pPr>
            <a:endParaRPr lang="fr-FR" sz="1800" dirty="0" smtClean="0"/>
          </a:p>
          <a:p>
            <a:pPr eaLnBrk="1" hangingPunct="1">
              <a:buNone/>
              <a:defRPr/>
            </a:pPr>
            <a:r>
              <a:rPr lang="fr-FR" sz="1800" dirty="0" smtClean="0"/>
              <a:t>Ce qui est visé : </a:t>
            </a:r>
          </a:p>
          <a:p>
            <a:pPr algn="ctr" eaLnBrk="1" hangingPunct="1">
              <a:defRPr/>
            </a:pPr>
            <a:r>
              <a:rPr lang="fr-FR" sz="1800" b="1" dirty="0" smtClean="0">
                <a:solidFill>
                  <a:srgbClr val="0070C0"/>
                </a:solidFill>
              </a:rPr>
              <a:t>COMPREHENSION</a:t>
            </a:r>
          </a:p>
          <a:p>
            <a:pPr algn="ctr" eaLnBrk="1" hangingPunct="1">
              <a:defRPr/>
            </a:pPr>
            <a:endParaRPr lang="fr-FR" sz="1800" b="1" dirty="0" smtClean="0">
              <a:solidFill>
                <a:srgbClr val="0070C0"/>
              </a:solidFill>
            </a:endParaRPr>
          </a:p>
          <a:p>
            <a:pPr marL="359174" indent="-359174" eaLnBrk="1" hangingPunct="1">
              <a:defRPr/>
            </a:pPr>
            <a:r>
              <a:rPr lang="fr-FR" sz="1800" dirty="0" smtClean="0"/>
              <a:t>Des enfants confiants  qui savent ce que l’on attend d’eux.</a:t>
            </a:r>
          </a:p>
          <a:p>
            <a:pPr marL="359174" indent="-359174" eaLnBrk="1" hangingPunct="1">
              <a:defRPr/>
            </a:pPr>
            <a:r>
              <a:rPr lang="fr-FR" sz="1800" dirty="0" smtClean="0"/>
              <a:t>Des enfants qui comprennent ce qu’ils savent faire, ce qui reste à maîtriser.</a:t>
            </a:r>
          </a:p>
          <a:p>
            <a:pPr marL="359174" indent="-359174" eaLnBrk="1" hangingPunct="1">
              <a:defRPr/>
            </a:pPr>
            <a:r>
              <a:rPr lang="fr-FR" sz="1800" dirty="0" smtClean="0"/>
              <a:t>Des informations lisibles et explicites pour le familles.</a:t>
            </a:r>
          </a:p>
          <a:p>
            <a:pPr eaLnBrk="1" hangingPunct="1">
              <a:defRPr/>
            </a:pPr>
            <a:r>
              <a:rPr lang="fr-FR" sz="1800" dirty="0" smtClean="0"/>
              <a:t>Des éléments d’observation  objectifs. </a:t>
            </a:r>
          </a:p>
          <a:p>
            <a:pPr eaLnBrk="1" hangingPunct="1">
              <a:defRPr/>
            </a:pPr>
            <a:endParaRPr lang="fr-FR" sz="1800" dirty="0" smtClean="0">
              <a:solidFill>
                <a:srgbClr val="0070C0"/>
              </a:solidFill>
            </a:endParaRPr>
          </a:p>
          <a:p>
            <a:pPr algn="ctr" eaLnBrk="1" hangingPunct="1">
              <a:defRPr/>
            </a:pPr>
            <a:r>
              <a:rPr lang="fr-FR" sz="1800" b="1" dirty="0" smtClean="0">
                <a:solidFill>
                  <a:srgbClr val="0070C0"/>
                </a:solidFill>
              </a:rPr>
              <a:t>COHERENCE</a:t>
            </a:r>
          </a:p>
          <a:p>
            <a:pPr marL="359174" indent="-359174" eaLnBrk="1" hangingPunct="1">
              <a:defRPr/>
            </a:pPr>
            <a:r>
              <a:rPr lang="fr-FR" sz="1800" dirty="0" smtClean="0"/>
              <a:t>Dans l’école, au sein de l’équipe.</a:t>
            </a:r>
          </a:p>
          <a:p>
            <a:pPr marL="359174" indent="-359174" eaLnBrk="1" hangingPunct="1">
              <a:defRPr/>
            </a:pPr>
            <a:r>
              <a:rPr lang="fr-FR" sz="1800" dirty="0" smtClean="0"/>
              <a:t>Dans le suivi des progrès des enfants; </a:t>
            </a:r>
          </a:p>
          <a:p>
            <a:pPr marL="359174" indent="-359174" eaLnBrk="1" hangingPunct="1">
              <a:defRPr/>
            </a:pPr>
            <a:r>
              <a:rPr lang="fr-FR" sz="1800" dirty="0" smtClean="0"/>
              <a:t>Dans la classe, par l’enseignement et les modalités d’apprentissage adaptées .</a:t>
            </a:r>
          </a:p>
        </p:txBody>
      </p:sp>
      <p:sp>
        <p:nvSpPr>
          <p:cNvPr id="4" name="Titre 3"/>
          <p:cNvSpPr>
            <a:spLocks noGrp="1"/>
          </p:cNvSpPr>
          <p:nvPr>
            <p:ph type="title"/>
          </p:nvPr>
        </p:nvSpPr>
        <p:spPr>
          <a:xfrm>
            <a:off x="467544" y="274638"/>
            <a:ext cx="8219256" cy="922114"/>
          </a:xfrm>
        </p:spPr>
        <p:txBody>
          <a:bodyPr/>
          <a:lstStyle/>
          <a:p>
            <a:pPr algn="l"/>
            <a:r>
              <a:rPr lang="fr-FR" sz="1800" dirty="0" smtClean="0"/>
              <a:t>L'enseignant exerce les élèves à l'identification des différentes étapes de l'apprentissage en utilisant des termes adaptés à leur âge. </a:t>
            </a:r>
            <a:endParaRPr lang="fr-F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395288" y="1484784"/>
            <a:ext cx="8280400" cy="5373216"/>
          </a:xfrm>
        </p:spPr>
        <p:txBody>
          <a:bodyPr rtlCol="0">
            <a:normAutofit/>
          </a:bodyPr>
          <a:lstStyle/>
          <a:p>
            <a:pPr marL="288000" indent="-359174" eaLnBrk="1" fontAlgn="auto" hangingPunct="1">
              <a:spcAft>
                <a:spcPts val="0"/>
              </a:spcAft>
              <a:buFont typeface="Arial" pitchFamily="34" charset="0"/>
              <a:buChar char="•"/>
              <a:defRPr/>
            </a:pPr>
            <a:r>
              <a:rPr lang="fr-FR" dirty="0" smtClean="0"/>
              <a:t>Pratiquer une évaluation positive</a:t>
            </a:r>
          </a:p>
          <a:p>
            <a:pPr marL="288000" indent="-359174" eaLnBrk="1" fontAlgn="auto" hangingPunct="1">
              <a:spcAft>
                <a:spcPts val="0"/>
              </a:spcAft>
              <a:buNone/>
              <a:defRPr/>
            </a:pPr>
            <a:r>
              <a:rPr lang="fr-FR" i="1" dirty="0" smtClean="0"/>
              <a:t>   </a:t>
            </a:r>
            <a:r>
              <a:rPr lang="fr-FR" sz="1400" i="1" dirty="0" smtClean="0"/>
              <a:t>« L’évaluation constitue un outil de régulation dans l’activité professionnelle des enseignants ; elle n’est pas un instrument de prédiction ni de sélection. Elle repose sur une observation attentive et sur une interprétation de ce que chaque enfant dit ou fait. » </a:t>
            </a:r>
            <a:endParaRPr lang="fr-FR" dirty="0" smtClean="0"/>
          </a:p>
          <a:p>
            <a:pPr marL="359174" indent="-359174" eaLnBrk="1" fontAlgn="auto" hangingPunct="1">
              <a:spcAft>
                <a:spcPts val="0"/>
              </a:spcAft>
              <a:buFont typeface="Arial" pitchFamily="34" charset="0"/>
              <a:buChar char="•"/>
              <a:defRPr/>
            </a:pPr>
            <a:r>
              <a:rPr lang="fr-FR" dirty="0" smtClean="0"/>
              <a:t>Mettre en valeur</a:t>
            </a:r>
          </a:p>
          <a:p>
            <a:pPr marL="778210" lvl="1" indent="-299311" eaLnBrk="1" fontAlgn="auto" hangingPunct="1">
              <a:spcAft>
                <a:spcPts val="0"/>
              </a:spcAft>
              <a:buFont typeface="Arial" pitchFamily="34" charset="0"/>
              <a:buChar char="–"/>
              <a:defRPr/>
            </a:pPr>
            <a:r>
              <a:rPr lang="fr-FR" dirty="0" smtClean="0"/>
              <a:t> le cheminement de l’enfant  </a:t>
            </a:r>
          </a:p>
          <a:p>
            <a:pPr marL="778210" lvl="1" indent="-299311" eaLnBrk="1" fontAlgn="auto" hangingPunct="1">
              <a:spcAft>
                <a:spcPts val="0"/>
              </a:spcAft>
              <a:buFont typeface="Arial" pitchFamily="34" charset="0"/>
              <a:buChar char="–"/>
              <a:defRPr/>
            </a:pPr>
            <a:r>
              <a:rPr lang="fr-FR" dirty="0" smtClean="0"/>
              <a:t> les progrès </a:t>
            </a:r>
            <a:r>
              <a:rPr lang="fr-FR" b="1" dirty="0" smtClean="0"/>
              <a:t>faits par rapport à lui-même</a:t>
            </a:r>
          </a:p>
          <a:p>
            <a:pPr marL="778210" lvl="1" indent="-299311" eaLnBrk="1" fontAlgn="auto" hangingPunct="1">
              <a:spcAft>
                <a:spcPts val="0"/>
              </a:spcAft>
              <a:buNone/>
              <a:defRPr/>
            </a:pPr>
            <a:r>
              <a:rPr lang="fr-FR" sz="1300" dirty="0" smtClean="0"/>
              <a:t>Ce n’est pas le résultat qui importe mais le cheminement de l’élève. Tout regard évaluatif doit donc s’attacher autant aux procédures  et processus que l’enfant met en œuvre dans ses apprentissages qu’à l’appréciation des résultats de son action.</a:t>
            </a:r>
            <a:endParaRPr lang="fr-FR" b="1" dirty="0" smtClean="0"/>
          </a:p>
          <a:p>
            <a:pPr marL="0" lvl="1" indent="479425" eaLnBrk="1" fontAlgn="auto" hangingPunct="1">
              <a:spcAft>
                <a:spcPts val="0"/>
              </a:spcAft>
              <a:buFont typeface="Arial" pitchFamily="34" charset="0"/>
              <a:buChar char="•"/>
              <a:defRPr/>
            </a:pPr>
            <a:r>
              <a:rPr lang="fr-FR" sz="3400" dirty="0" smtClean="0"/>
              <a:t>Identifier</a:t>
            </a:r>
            <a:r>
              <a:rPr lang="fr-FR" sz="3200" dirty="0" smtClean="0"/>
              <a:t> des réussites, garder  des traces, percevoir les évolutions</a:t>
            </a:r>
          </a:p>
          <a:p>
            <a:pPr marL="0" lvl="1" indent="479425" eaLnBrk="1" fontAlgn="auto" hangingPunct="1">
              <a:spcAft>
                <a:spcPts val="0"/>
              </a:spcAft>
              <a:buNone/>
              <a:defRPr/>
            </a:pPr>
            <a:r>
              <a:rPr lang="fr-FR" sz="1200" dirty="0" smtClean="0"/>
              <a:t>Pour l’enseignant, il s’agit de privilégier</a:t>
            </a:r>
            <a:r>
              <a:rPr lang="fr-FR" sz="1200" u="sng" dirty="0" smtClean="0"/>
              <a:t> l’observation</a:t>
            </a:r>
            <a:r>
              <a:rPr lang="fr-FR" sz="1200" dirty="0" smtClean="0"/>
              <a:t> de ce que les élèves font, </a:t>
            </a:r>
            <a:r>
              <a:rPr lang="fr-FR" sz="1200" u="sng" dirty="0" smtClean="0"/>
              <a:t>l’écoute</a:t>
            </a:r>
            <a:r>
              <a:rPr lang="fr-FR" sz="1200" dirty="0" smtClean="0"/>
              <a:t> de ce qu’ils disent , ce qui va lui permettre de comprendre où ils en sont. </a:t>
            </a:r>
          </a:p>
          <a:p>
            <a:pPr marL="0" lvl="1" indent="479425" eaLnBrk="1" fontAlgn="auto" hangingPunct="1">
              <a:spcAft>
                <a:spcPts val="0"/>
              </a:spcAft>
              <a:buFont typeface="Arial" pitchFamily="34" charset="0"/>
              <a:buChar char="•"/>
              <a:defRPr/>
            </a:pPr>
            <a:endParaRPr lang="fr-FR" sz="3200" dirty="0" smtClean="0"/>
          </a:p>
          <a:p>
            <a:pPr eaLnBrk="1" fontAlgn="auto" hangingPunct="1">
              <a:spcAft>
                <a:spcPts val="0"/>
              </a:spcAft>
              <a:buFont typeface="Arial" pitchFamily="34" charset="0"/>
              <a:buChar char="•"/>
              <a:defRPr/>
            </a:pPr>
            <a:endParaRPr lang="fr-FR" dirty="0" smtClean="0"/>
          </a:p>
        </p:txBody>
      </p:sp>
      <p:sp>
        <p:nvSpPr>
          <p:cNvPr id="4" name="Titre 3"/>
          <p:cNvSpPr>
            <a:spLocks noGrp="1"/>
          </p:cNvSpPr>
          <p:nvPr>
            <p:ph type="title"/>
          </p:nvPr>
        </p:nvSpPr>
        <p:spPr/>
        <p:txBody>
          <a:bodyPr rtlCol="0">
            <a:normAutofit fontScale="90000"/>
          </a:bodyPr>
          <a:lstStyle/>
          <a:p>
            <a:pPr eaLnBrk="1" fontAlgn="auto" hangingPunct="1">
              <a:spcAft>
                <a:spcPts val="0"/>
              </a:spcAft>
              <a:defRPr/>
            </a:pPr>
            <a:r>
              <a:rPr lang="fr-FR" b="1" dirty="0" smtClean="0"/>
              <a:t>EVALUER : PHILOSOPHIE DES NOUVEAUX PROGRAMMES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rtlCol="0">
            <a:normAutofit fontScale="90000"/>
          </a:bodyPr>
          <a:lstStyle/>
          <a:p>
            <a:pPr eaLnBrk="1" fontAlgn="auto" hangingPunct="1">
              <a:spcAft>
                <a:spcPts val="0"/>
              </a:spcAft>
              <a:defRPr/>
            </a:pPr>
            <a:r>
              <a:rPr lang="fr-FR" b="1" dirty="0" smtClean="0"/>
              <a:t>UNE SYNTHESE DES ACQUIS SCOLAIRES</a:t>
            </a:r>
          </a:p>
        </p:txBody>
      </p:sp>
      <p:sp>
        <p:nvSpPr>
          <p:cNvPr id="3" name="Espace réservé du contenu 2"/>
          <p:cNvSpPr>
            <a:spLocks noGrp="1"/>
          </p:cNvSpPr>
          <p:nvPr>
            <p:ph idx="1"/>
          </p:nvPr>
        </p:nvSpPr>
        <p:spPr>
          <a:xfrm>
            <a:off x="395288" y="1916113"/>
            <a:ext cx="8291512" cy="4210050"/>
          </a:xfrm>
        </p:spPr>
        <p:txBody>
          <a:bodyPr rtlCol="0">
            <a:normAutofit/>
          </a:bodyPr>
          <a:lstStyle/>
          <a:p>
            <a:pPr marL="0" indent="0" eaLnBrk="1" fontAlgn="auto" hangingPunct="1">
              <a:spcAft>
                <a:spcPts val="0"/>
              </a:spcAft>
              <a:buFontTx/>
              <a:buNone/>
              <a:defRPr/>
            </a:pPr>
            <a:r>
              <a:rPr lang="fr-FR" b="1" dirty="0" smtClean="0"/>
              <a:t>Un modèle national fixé par arrêté :</a:t>
            </a:r>
          </a:p>
          <a:p>
            <a:pPr eaLnBrk="1" fontAlgn="auto" hangingPunct="1">
              <a:spcAft>
                <a:spcPts val="0"/>
              </a:spcAft>
              <a:buFont typeface="Arial" pitchFamily="34" charset="0"/>
              <a:buChar char="•"/>
              <a:defRPr/>
            </a:pPr>
            <a:r>
              <a:rPr lang="fr-FR" dirty="0" smtClean="0"/>
              <a:t>renseigné en conseil de cycle par les </a:t>
            </a:r>
            <a:r>
              <a:rPr lang="fr-FR" b="1" dirty="0" smtClean="0"/>
              <a:t>enseignants de cycle 1</a:t>
            </a:r>
          </a:p>
          <a:p>
            <a:pPr eaLnBrk="1" fontAlgn="auto" hangingPunct="1">
              <a:spcAft>
                <a:spcPts val="0"/>
              </a:spcAft>
              <a:buFont typeface="Arial" pitchFamily="34" charset="0"/>
              <a:buChar char="•"/>
              <a:defRPr/>
            </a:pPr>
            <a:r>
              <a:rPr lang="fr-FR" dirty="0" smtClean="0"/>
              <a:t>transmis à l’école élémentaire </a:t>
            </a:r>
          </a:p>
          <a:p>
            <a:pPr eaLnBrk="1" fontAlgn="auto" hangingPunct="1">
              <a:spcAft>
                <a:spcPts val="0"/>
              </a:spcAft>
              <a:buFont typeface="Arial" pitchFamily="34" charset="0"/>
              <a:buChar char="•"/>
              <a:defRPr/>
            </a:pPr>
            <a:r>
              <a:rPr lang="fr-FR" dirty="0" smtClean="0"/>
              <a:t>communiqué aux parents ou aux responsables légaux de l’élève.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b="1" smtClean="0"/>
              <a:t>EVALUER A L’ECOLE MATERNELLE</a:t>
            </a:r>
          </a:p>
        </p:txBody>
      </p:sp>
      <p:sp>
        <p:nvSpPr>
          <p:cNvPr id="3" name="Espace réservé du contenu 2"/>
          <p:cNvSpPr>
            <a:spLocks noGrp="1"/>
          </p:cNvSpPr>
          <p:nvPr>
            <p:ph idx="1"/>
          </p:nvPr>
        </p:nvSpPr>
        <p:spPr/>
        <p:txBody>
          <a:bodyPr rtlCol="0">
            <a:normAutofit/>
          </a:bodyPr>
          <a:lstStyle/>
          <a:p>
            <a:pPr marL="0" indent="0" eaLnBrk="1" fontAlgn="auto" hangingPunct="1">
              <a:spcAft>
                <a:spcPts val="0"/>
              </a:spcAft>
              <a:buFontTx/>
              <a:buNone/>
              <a:defRPr/>
            </a:pPr>
            <a:r>
              <a:rPr lang="fr-FR" dirty="0" smtClean="0"/>
              <a:t>Rendre compte du cheminement scolaire de l’enfant :</a:t>
            </a:r>
          </a:p>
          <a:p>
            <a:pPr marL="359174" indent="-359174" eaLnBrk="1" fontAlgn="auto" hangingPunct="1">
              <a:spcAft>
                <a:spcPts val="0"/>
              </a:spcAft>
              <a:buFont typeface="Arial" pitchFamily="34" charset="0"/>
              <a:buChar char="•"/>
              <a:defRPr/>
            </a:pPr>
            <a:r>
              <a:rPr lang="fr-FR" b="1" dirty="0" smtClean="0">
                <a:solidFill>
                  <a:srgbClr val="0070C0"/>
                </a:solidFill>
              </a:rPr>
              <a:t>Le carnet de suivi </a:t>
            </a:r>
            <a:r>
              <a:rPr lang="fr-FR" dirty="0" smtClean="0"/>
              <a:t>: des observables qui rendent compte des progrès de l’enfant (apprentissages, développement).</a:t>
            </a:r>
          </a:p>
          <a:p>
            <a:pPr marL="359174" indent="-359174" eaLnBrk="1" fontAlgn="auto" hangingPunct="1">
              <a:spcAft>
                <a:spcPts val="0"/>
              </a:spcAft>
              <a:buFont typeface="Arial" pitchFamily="34" charset="0"/>
              <a:buChar char="•"/>
              <a:defRPr/>
            </a:pPr>
            <a:r>
              <a:rPr lang="fr-FR" b="1" dirty="0" smtClean="0">
                <a:solidFill>
                  <a:srgbClr val="0070C0"/>
                </a:solidFill>
              </a:rPr>
              <a:t>La synthèse des acquis scolaires en fin de maternelle: </a:t>
            </a:r>
            <a:r>
              <a:rPr lang="fr-FR" dirty="0" smtClean="0"/>
              <a:t>un outil </a:t>
            </a:r>
            <a:r>
              <a:rPr lang="fr-FR" b="1" dirty="0" smtClean="0">
                <a:solidFill>
                  <a:srgbClr val="0070C0"/>
                </a:solidFill>
              </a:rPr>
              <a:t> </a:t>
            </a:r>
            <a:r>
              <a:rPr lang="fr-FR" dirty="0" smtClean="0"/>
              <a:t>national pour faciliter la continuité du parcours scolaire.</a:t>
            </a:r>
          </a:p>
          <a:p>
            <a:pPr eaLnBrk="1" fontAlgn="auto" hangingPunct="1">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0" y="274638"/>
            <a:ext cx="8686800" cy="1570037"/>
          </a:xfrm>
        </p:spPr>
        <p:txBody>
          <a:bodyPr rtlCol="0">
            <a:normAutofit fontScale="90000"/>
          </a:bodyPr>
          <a:lstStyle/>
          <a:p>
            <a:pPr eaLnBrk="1" fontAlgn="auto" hangingPunct="1">
              <a:spcAft>
                <a:spcPts val="0"/>
              </a:spcAft>
              <a:defRPr/>
            </a:pPr>
            <a:r>
              <a:rPr lang="fr-FR" b="1" i="1" smtClean="0"/>
              <a:t>Le carnet de suivi : un outil au plus proche des pratiques de la classe</a:t>
            </a:r>
            <a:r>
              <a:rPr lang="fr-FR" smtClean="0"/>
              <a:t/>
            </a:r>
            <a:br>
              <a:rPr lang="fr-FR" smtClean="0"/>
            </a:br>
            <a:endParaRPr lang="fr-FR" smtClean="0"/>
          </a:p>
        </p:txBody>
      </p:sp>
      <p:sp>
        <p:nvSpPr>
          <p:cNvPr id="6147" name="Espace réservé du contenu 2"/>
          <p:cNvSpPr>
            <a:spLocks noGrp="1"/>
          </p:cNvSpPr>
          <p:nvPr>
            <p:ph idx="1"/>
          </p:nvPr>
        </p:nvSpPr>
        <p:spPr>
          <a:xfrm>
            <a:off x="539750" y="1341438"/>
            <a:ext cx="8147050" cy="4824412"/>
          </a:xfrm>
        </p:spPr>
        <p:txBody>
          <a:bodyPr/>
          <a:lstStyle/>
          <a:p>
            <a:pPr eaLnBrk="1" hangingPunct="1">
              <a:buFont typeface="Arial" charset="0"/>
              <a:buNone/>
            </a:pPr>
            <a:endParaRPr lang="fr-FR" dirty="0" smtClean="0"/>
          </a:p>
          <a:p>
            <a:pPr eaLnBrk="1" hangingPunct="1"/>
            <a:r>
              <a:rPr lang="fr-FR" dirty="0" smtClean="0"/>
              <a:t>privilégie l'observation des élèves au cours des activités ordinaires de la classe </a:t>
            </a:r>
          </a:p>
          <a:p>
            <a:pPr eaLnBrk="1" hangingPunct="1">
              <a:buFont typeface="Arial" charset="0"/>
              <a:buNone/>
            </a:pPr>
            <a:endParaRPr lang="fr-FR" dirty="0" smtClean="0"/>
          </a:p>
          <a:p>
            <a:pPr eaLnBrk="1" hangingPunct="1"/>
            <a:r>
              <a:rPr lang="fr-FR" dirty="0" smtClean="0"/>
              <a:t>valorise le chemin parcouru et les progrès de chaque élève</a:t>
            </a:r>
          </a:p>
          <a:p>
            <a:pPr eaLnBrk="1" hangingPunct="1">
              <a:buFont typeface="Arial" charset="0"/>
              <a:buNone/>
            </a:pPr>
            <a:endParaRPr lang="fr-FR" dirty="0" smtClean="0"/>
          </a:p>
          <a:p>
            <a:pPr eaLnBrk="1" hangingPunct="1"/>
            <a:r>
              <a:rPr lang="fr-FR" dirty="0" smtClean="0"/>
              <a:t>un outil individuel pour  apprendre.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67544" y="274638"/>
            <a:ext cx="8219256" cy="850106"/>
          </a:xfrm>
        </p:spPr>
        <p:txBody>
          <a:bodyPr/>
          <a:lstStyle/>
          <a:p>
            <a:pPr eaLnBrk="1" hangingPunct="1"/>
            <a:r>
              <a:rPr lang="fr-FR" b="1" dirty="0" smtClean="0"/>
              <a:t>Un outil de communication </a:t>
            </a:r>
          </a:p>
        </p:txBody>
      </p:sp>
      <p:sp>
        <p:nvSpPr>
          <p:cNvPr id="7171" name="Espace réservé du contenu 2"/>
          <p:cNvSpPr>
            <a:spLocks noGrp="1"/>
          </p:cNvSpPr>
          <p:nvPr>
            <p:ph idx="1"/>
          </p:nvPr>
        </p:nvSpPr>
        <p:spPr>
          <a:xfrm>
            <a:off x="395536" y="1412776"/>
            <a:ext cx="8291264" cy="4680520"/>
          </a:xfrm>
        </p:spPr>
        <p:txBody>
          <a:bodyPr/>
          <a:lstStyle/>
          <a:p>
            <a:pPr eaLnBrk="1" hangingPunct="1">
              <a:buNone/>
            </a:pPr>
            <a:r>
              <a:rPr lang="fr-FR" sz="1600" i="1" dirty="0" smtClean="0"/>
              <a:t> </a:t>
            </a:r>
            <a:r>
              <a:rPr lang="fr-FR" sz="1600" b="1" i="1" dirty="0" smtClean="0"/>
              <a:t>Pour communiquer avec l’élève</a:t>
            </a:r>
          </a:p>
          <a:p>
            <a:pPr eaLnBrk="1" hangingPunct="1">
              <a:buNone/>
            </a:pPr>
            <a:r>
              <a:rPr lang="fr-FR" sz="1400" dirty="0" smtClean="0"/>
              <a:t>Le carnet de suivi permet à l’élève de  situer ce qu’il sait faire et les progrès qui lui restent à faire.  Il est nécessaire de rendre explicites les démarches, les attendus en terme de critères de réussite. Il permet d’impliquer l’élève dans  les apprentissages qu’il construit. </a:t>
            </a:r>
          </a:p>
          <a:p>
            <a:pPr eaLnBrk="1" hangingPunct="1">
              <a:buNone/>
            </a:pPr>
            <a:endParaRPr lang="fr-FR" sz="1400" dirty="0" smtClean="0"/>
          </a:p>
          <a:p>
            <a:pPr eaLnBrk="1" hangingPunct="1">
              <a:buNone/>
              <a:defRPr/>
            </a:pPr>
            <a:r>
              <a:rPr lang="fr-FR" sz="1600" b="1" i="1" dirty="0" smtClean="0"/>
              <a:t>Pour  communiquer avec la famille</a:t>
            </a:r>
            <a:r>
              <a:rPr lang="fr-FR" sz="1600" b="1" dirty="0" smtClean="0"/>
              <a:t> </a:t>
            </a:r>
          </a:p>
          <a:p>
            <a:pPr eaLnBrk="1" hangingPunct="1">
              <a:buNone/>
              <a:defRPr/>
            </a:pPr>
            <a:r>
              <a:rPr lang="fr-FR" sz="1400" dirty="0" smtClean="0"/>
              <a:t>Le contenu du carnet de suivi doit être simple, compréhensible et lisible par les parents.</a:t>
            </a:r>
            <a:endParaRPr lang="fr-FR" sz="1400" i="1" dirty="0" smtClean="0"/>
          </a:p>
          <a:p>
            <a:pPr eaLnBrk="1" hangingPunct="1">
              <a:buNone/>
              <a:defRPr/>
            </a:pPr>
            <a:r>
              <a:rPr lang="fr-FR" sz="1400" dirty="0" smtClean="0"/>
              <a:t>Deux modalités : </a:t>
            </a:r>
          </a:p>
          <a:p>
            <a:pPr eaLnBrk="1" hangingPunct="1">
              <a:buNone/>
              <a:defRPr/>
            </a:pPr>
            <a:r>
              <a:rPr lang="fr-FR" sz="1400" dirty="0" smtClean="0"/>
              <a:t>-une collective, lors de la réunion d’information du début d’année, on présente les enjeux du carnet de suivi, la philosophie de l’évaluation à la maternelle. </a:t>
            </a:r>
          </a:p>
          <a:p>
            <a:pPr eaLnBrk="1" hangingPunct="1">
              <a:buNone/>
              <a:defRPr/>
            </a:pPr>
            <a:r>
              <a:rPr lang="fr-FR" sz="1400" dirty="0" smtClean="0"/>
              <a:t>- une individuelle : le carnet de suivi sert d’outil de présentation du parcours de l’élève;   il est présenté aux parents </a:t>
            </a:r>
            <a:r>
              <a:rPr lang="fr-FR" sz="1400" b="1" dirty="0" smtClean="0"/>
              <a:t>au moins deux fois par an</a:t>
            </a:r>
            <a:r>
              <a:rPr lang="fr-FR" sz="1400" dirty="0" smtClean="0"/>
              <a:t>, selon des  modalités à réfléchir en équipe.</a:t>
            </a:r>
          </a:p>
          <a:p>
            <a:pPr eaLnBrk="1" hangingPunct="1">
              <a:buNone/>
              <a:defRPr/>
            </a:pPr>
            <a:r>
              <a:rPr lang="fr-FR" sz="1400" dirty="0" smtClean="0"/>
              <a:t>Il aide à instaurer le dialogue, à montrer les éventuels écarts entre ce que l’élève sait faire et les attendus. </a:t>
            </a:r>
          </a:p>
          <a:p>
            <a:pPr eaLnBrk="1" hangingPunct="1">
              <a:buNone/>
            </a:pPr>
            <a:r>
              <a:rPr lang="fr-FR" sz="1600" b="1" i="1" dirty="0" smtClean="0"/>
              <a:t>Pour  communiquer avec les collègues du cycle 2</a:t>
            </a:r>
            <a:r>
              <a:rPr lang="fr-FR" b="1" i="1" dirty="0" smtClean="0"/>
              <a:t> </a:t>
            </a:r>
            <a:endParaRPr lang="fr-FR" b="1" dirty="0" smtClean="0"/>
          </a:p>
          <a:p>
            <a:pPr eaLnBrk="1" hangingPunct="1">
              <a:buNone/>
            </a:pPr>
            <a:r>
              <a:rPr lang="fr-FR" sz="1600" dirty="0" smtClean="0"/>
              <a:t>Pour faciliter la continuité du parcours scolaire lors du passage à l’école élémentaire.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b="1" smtClean="0"/>
              <a:t>Un outil à élaborer en équipe </a:t>
            </a:r>
          </a:p>
        </p:txBody>
      </p:sp>
      <p:sp>
        <p:nvSpPr>
          <p:cNvPr id="6147" name="Espace réservé du contenu 2"/>
          <p:cNvSpPr>
            <a:spLocks noGrp="1"/>
          </p:cNvSpPr>
          <p:nvPr>
            <p:ph idx="1"/>
          </p:nvPr>
        </p:nvSpPr>
        <p:spPr>
          <a:xfrm>
            <a:off x="395288" y="1557338"/>
            <a:ext cx="8291512" cy="4568825"/>
          </a:xfrm>
        </p:spPr>
        <p:txBody>
          <a:bodyPr rtlCol="0">
            <a:normAutofit/>
          </a:bodyPr>
          <a:lstStyle/>
          <a:p>
            <a:pPr marL="0" indent="0" eaLnBrk="1" fontAlgn="auto" hangingPunct="1">
              <a:spcAft>
                <a:spcPts val="0"/>
              </a:spcAft>
              <a:buFontTx/>
              <a:buNone/>
              <a:defRPr/>
            </a:pPr>
            <a:r>
              <a:rPr lang="fr-FR" dirty="0" smtClean="0">
                <a:solidFill>
                  <a:srgbClr val="0070C0"/>
                </a:solidFill>
              </a:rPr>
              <a:t>Dans l’école, un travail d’équipe pour :</a:t>
            </a:r>
          </a:p>
          <a:p>
            <a:pPr marL="359174" indent="-359174" eaLnBrk="1" fontAlgn="auto" hangingPunct="1">
              <a:spcAft>
                <a:spcPts val="0"/>
              </a:spcAft>
              <a:buFont typeface="Arial" pitchFamily="34" charset="0"/>
              <a:buChar char="•"/>
              <a:defRPr/>
            </a:pPr>
            <a:r>
              <a:rPr lang="fr-FR" dirty="0" smtClean="0"/>
              <a:t>Définir une progressivité des enseignements sur le cycle </a:t>
            </a:r>
          </a:p>
          <a:p>
            <a:pPr marL="359174" indent="-359174" eaLnBrk="1" fontAlgn="auto" hangingPunct="1">
              <a:spcAft>
                <a:spcPts val="0"/>
              </a:spcAft>
              <a:buFont typeface="Arial" pitchFamily="34" charset="0"/>
              <a:buChar char="•"/>
              <a:defRPr/>
            </a:pPr>
            <a:r>
              <a:rPr lang="fr-FR" dirty="0" smtClean="0"/>
              <a:t>Constituer des répertoires communs </a:t>
            </a:r>
          </a:p>
          <a:p>
            <a:pPr marL="0" indent="0" eaLnBrk="1" fontAlgn="auto" hangingPunct="1">
              <a:spcAft>
                <a:spcPts val="0"/>
              </a:spcAft>
              <a:buFontTx/>
              <a:buNone/>
              <a:defRPr/>
            </a:pPr>
            <a:r>
              <a:rPr lang="fr-FR" dirty="0" smtClean="0">
                <a:solidFill>
                  <a:srgbClr val="0070C0"/>
                </a:solidFill>
              </a:rPr>
              <a:t>Dans la classe, l’enseignant :</a:t>
            </a:r>
          </a:p>
          <a:p>
            <a:pPr marL="0" indent="0" eaLnBrk="1" fontAlgn="auto" hangingPunct="1">
              <a:spcAft>
                <a:spcPts val="0"/>
              </a:spcAft>
              <a:buFont typeface="Arial" pitchFamily="34" charset="0"/>
              <a:buChar char="•"/>
              <a:defRPr/>
            </a:pPr>
            <a:r>
              <a:rPr lang="fr-FR" dirty="0" smtClean="0"/>
              <a:t> prévoit des modalités spécifiques d’apprentissage </a:t>
            </a:r>
          </a:p>
          <a:p>
            <a:pPr marL="359174" indent="-359174" eaLnBrk="1" fontAlgn="auto" hangingPunct="1">
              <a:spcAft>
                <a:spcPts val="0"/>
              </a:spcAft>
              <a:buFont typeface="Arial" pitchFamily="34" charset="0"/>
              <a:buChar char="•"/>
              <a:defRPr/>
            </a:pPr>
            <a:r>
              <a:rPr lang="fr-FR" dirty="0" smtClean="0"/>
              <a:t>donne une place à l’observation et l’imitation</a:t>
            </a:r>
          </a:p>
          <a:p>
            <a:pPr marL="359174" indent="-359174" eaLnBrk="1" fontAlgn="auto" hangingPunct="1">
              <a:spcAft>
                <a:spcPts val="0"/>
              </a:spcAft>
              <a:buFont typeface="Arial" pitchFamily="34" charset="0"/>
              <a:buNone/>
              <a:defRPr/>
            </a:pP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332656"/>
            <a:ext cx="7643192" cy="1084982"/>
          </a:xfrm>
        </p:spPr>
        <p:txBody>
          <a:bodyPr rtlCol="0">
            <a:normAutofit fontScale="90000"/>
          </a:bodyPr>
          <a:lstStyle/>
          <a:p>
            <a:pPr eaLnBrk="1" fontAlgn="auto" hangingPunct="1">
              <a:spcAft>
                <a:spcPts val="0"/>
              </a:spcAft>
              <a:defRPr/>
            </a:pPr>
            <a:r>
              <a:rPr lang="fr-FR" b="1" dirty="0" smtClean="0"/>
              <a:t>Faire des choix d’équipe pour un outil de cycle </a:t>
            </a:r>
            <a:r>
              <a:rPr lang="fr-FR" dirty="0" smtClean="0"/>
              <a:t/>
            </a:r>
            <a:br>
              <a:rPr lang="fr-FR" dirty="0" smtClean="0"/>
            </a:br>
            <a:endParaRPr lang="fr-FR" b="1" dirty="0" smtClean="0"/>
          </a:p>
        </p:txBody>
      </p:sp>
      <p:sp>
        <p:nvSpPr>
          <p:cNvPr id="9219" name="Espace réservé du contenu 2"/>
          <p:cNvSpPr>
            <a:spLocks noGrp="1"/>
          </p:cNvSpPr>
          <p:nvPr>
            <p:ph idx="1"/>
          </p:nvPr>
        </p:nvSpPr>
        <p:spPr>
          <a:xfrm>
            <a:off x="395536" y="1628800"/>
            <a:ext cx="8748464" cy="6264696"/>
          </a:xfrm>
        </p:spPr>
        <p:txBody>
          <a:bodyPr/>
          <a:lstStyle/>
          <a:p>
            <a:pPr eaLnBrk="1" hangingPunct="1">
              <a:buNone/>
              <a:defRPr/>
            </a:pPr>
            <a:r>
              <a:rPr lang="fr-FR" sz="2400" dirty="0" smtClean="0"/>
              <a:t>Un même outil sur l’ensemble du cycle  pour rendre visibles les progrès de la PS à la GS.</a:t>
            </a:r>
          </a:p>
          <a:p>
            <a:pPr eaLnBrk="1" hangingPunct="1">
              <a:buNone/>
              <a:defRPr/>
            </a:pPr>
            <a:r>
              <a:rPr lang="fr-FR" sz="2400" dirty="0" smtClean="0"/>
              <a:t>Envisager un support évolutif qui s’étoffe tout au long de la scolarité maternelle  :  intercaler des traces à tout moment ,  les collecter  sous différentes formes (photos, écrits, dessins, représentations de l’élève…), les légender  (date, domaines, consigne, compétences..), indiquer des  repères de progressivité.</a:t>
            </a:r>
          </a:p>
          <a:p>
            <a:pPr eaLnBrk="1" hangingPunct="1">
              <a:buNone/>
            </a:pPr>
            <a:endParaRPr lang="fr-FR" dirty="0" smtClean="0"/>
          </a:p>
          <a:p>
            <a:pPr eaLnBrk="1" hangingPunct="1">
              <a:buNone/>
            </a:pPr>
            <a:r>
              <a:rPr lang="fr-FR" sz="2400" dirty="0" smtClean="0"/>
              <a:t>L’outil doit rester simple tout en permettant l’individualisation et la personnalisation. Il doit se distinguer d’autres outils des enfants :  cahier de vie,  classeur, pochette d’activités.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Un outil au service des apprentissages de l’élève </a:t>
            </a:r>
          </a:p>
        </p:txBody>
      </p:sp>
      <p:sp>
        <p:nvSpPr>
          <p:cNvPr id="10243" name="Espace réservé du contenu 2"/>
          <p:cNvSpPr>
            <a:spLocks noGrp="1"/>
          </p:cNvSpPr>
          <p:nvPr>
            <p:ph idx="1"/>
          </p:nvPr>
        </p:nvSpPr>
        <p:spPr>
          <a:xfrm>
            <a:off x="684213" y="1700212"/>
            <a:ext cx="8002587" cy="4897139"/>
          </a:xfrm>
        </p:spPr>
        <p:txBody>
          <a:bodyPr rtlCol="0">
            <a:normAutofit fontScale="70000" lnSpcReduction="20000"/>
          </a:bodyPr>
          <a:lstStyle/>
          <a:p>
            <a:pPr marL="0" indent="0" algn="ctr" eaLnBrk="1" fontAlgn="auto" hangingPunct="1">
              <a:spcAft>
                <a:spcPts val="0"/>
              </a:spcAft>
              <a:buFont typeface="Arial" pitchFamily="34" charset="0"/>
              <a:buNone/>
              <a:defRPr/>
            </a:pPr>
            <a:r>
              <a:rPr lang="fr-FR" altLang="fr-FR" dirty="0" smtClean="0"/>
              <a:t>Une démarche évaluative</a:t>
            </a:r>
          </a:p>
          <a:p>
            <a:pPr marL="0" indent="0" algn="ctr" eaLnBrk="1" fontAlgn="auto" hangingPunct="1">
              <a:spcAft>
                <a:spcPts val="0"/>
              </a:spcAft>
              <a:buFont typeface="Arial" pitchFamily="34" charset="0"/>
              <a:buNone/>
              <a:defRPr/>
            </a:pPr>
            <a:r>
              <a:rPr lang="fr-FR" altLang="fr-FR" dirty="0" smtClean="0"/>
              <a:t>  </a:t>
            </a:r>
            <a:r>
              <a:rPr lang="fr-FR" altLang="fr-FR" b="1" dirty="0" smtClean="0">
                <a:solidFill>
                  <a:srgbClr val="0070C0"/>
                </a:solidFill>
              </a:rPr>
              <a:t>POUR</a:t>
            </a:r>
            <a:r>
              <a:rPr lang="fr-FR" altLang="fr-FR" dirty="0" smtClean="0"/>
              <a:t> les apprentissages</a:t>
            </a:r>
          </a:p>
          <a:p>
            <a:pPr marL="0" indent="0" algn="ctr" eaLnBrk="1" fontAlgn="auto" hangingPunct="1">
              <a:spcAft>
                <a:spcPts val="0"/>
              </a:spcAft>
              <a:buFont typeface="Arial" pitchFamily="34" charset="0"/>
              <a:buNone/>
              <a:defRPr/>
            </a:pPr>
            <a:r>
              <a:rPr lang="fr-FR" altLang="fr-FR" dirty="0" smtClean="0"/>
              <a:t> et non </a:t>
            </a:r>
            <a:r>
              <a:rPr lang="fr-FR" altLang="fr-FR" b="1" dirty="0" smtClean="0">
                <a:solidFill>
                  <a:srgbClr val="0070C0"/>
                </a:solidFill>
              </a:rPr>
              <a:t>DES </a:t>
            </a:r>
            <a:r>
              <a:rPr lang="fr-FR" altLang="fr-FR" dirty="0" smtClean="0"/>
              <a:t>apprentissages</a:t>
            </a:r>
          </a:p>
          <a:p>
            <a:pPr marL="0" indent="0" algn="ctr" eaLnBrk="1" fontAlgn="auto" hangingPunct="1">
              <a:spcAft>
                <a:spcPts val="0"/>
              </a:spcAft>
              <a:buFont typeface="Arial" pitchFamily="34" charset="0"/>
              <a:buNone/>
              <a:defRPr/>
            </a:pPr>
            <a:endParaRPr lang="fr-FR" altLang="fr-FR" dirty="0" smtClean="0"/>
          </a:p>
          <a:p>
            <a:pPr algn="ctr" eaLnBrk="1" hangingPunct="1">
              <a:buNone/>
              <a:defRPr/>
            </a:pPr>
            <a:r>
              <a:rPr lang="fr-FR" dirty="0" smtClean="0"/>
              <a:t>Pour une meilleure compréhension de ce qu’il apprend.</a:t>
            </a:r>
          </a:p>
          <a:p>
            <a:pPr eaLnBrk="1" hangingPunct="1">
              <a:buNone/>
              <a:defRPr/>
            </a:pPr>
            <a:endParaRPr lang="fr-FR" dirty="0" smtClean="0"/>
          </a:p>
          <a:p>
            <a:pPr eaLnBrk="1" hangingPunct="1">
              <a:buNone/>
              <a:defRPr/>
            </a:pPr>
            <a:r>
              <a:rPr lang="fr-FR" dirty="0" smtClean="0"/>
              <a:t>Une manière d’apprendre spécifique qui s’appuie sur des expériences, des activités .</a:t>
            </a:r>
          </a:p>
          <a:p>
            <a:pPr eaLnBrk="1" hangingPunct="1">
              <a:buNone/>
              <a:defRPr/>
            </a:pPr>
            <a:r>
              <a:rPr lang="fr-FR" dirty="0" smtClean="0"/>
              <a:t>Des connaissances et savoir-faire qui se construisent, tirés des activités et expériences à leur portée (seul ou avec l’aide de l’enseignant).</a:t>
            </a:r>
          </a:p>
          <a:p>
            <a:pPr eaLnBrk="1" hangingPunct="1">
              <a:buNone/>
              <a:defRPr/>
            </a:pPr>
            <a:r>
              <a:rPr lang="fr-FR" dirty="0" smtClean="0"/>
              <a:t>Le langage occupe une place importante dans ce processus ( langage réflexif).</a:t>
            </a:r>
          </a:p>
          <a:p>
            <a:pPr eaLnBrk="1" hangingPunct="1">
              <a:buNone/>
              <a:defRPr/>
            </a:pPr>
            <a:r>
              <a:rPr lang="fr-FR" dirty="0" smtClean="0"/>
              <a:t>Une entrée progressive dans une posture d’élève: comprendre la fonction de l’école, apprendre dans une communauté.</a:t>
            </a:r>
          </a:p>
          <a:p>
            <a:pPr eaLnBrk="1" fontAlgn="auto" hangingPunct="1">
              <a:spcAft>
                <a:spcPts val="0"/>
              </a:spcAft>
              <a:buFont typeface="Arial" pitchFamily="34" charset="0"/>
              <a:buNone/>
              <a:defRPr/>
            </a:pPr>
            <a:endParaRPr lang="fr-F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2014</TotalTime>
  <Words>560</Words>
  <Application>Microsoft Office PowerPoint</Application>
  <PresentationFormat>Affichage à l'écran (4:3)</PresentationFormat>
  <Paragraphs>91</Paragraphs>
  <Slides>10</Slides>
  <Notes>9</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LE CARNET DE SUIVI</vt:lpstr>
      <vt:lpstr>EVALUER : PHILOSOPHIE DES NOUVEAUX PROGRAMMES</vt:lpstr>
      <vt:lpstr>UNE SYNTHESE DES ACQUIS SCOLAIRES</vt:lpstr>
      <vt:lpstr>EVALUER A L’ECOLE MATERNELLE</vt:lpstr>
      <vt:lpstr>Le carnet de suivi : un outil au plus proche des pratiques de la classe </vt:lpstr>
      <vt:lpstr>Un outil de communication </vt:lpstr>
      <vt:lpstr>Un outil à élaborer en équipe </vt:lpstr>
      <vt:lpstr>Faire des choix d’équipe pour un outil de cycle  </vt:lpstr>
      <vt:lpstr>Un outil au service des apprentissages de l’élève </vt:lpstr>
      <vt:lpstr>L'enseignant exerce les élèves à l'identification des différentes étapes de l'apprentissage en utilisant des termes adaptés à leur âge.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CARNET DE SUIVI</dc:title>
  <dc:creator>utilisateur</dc:creator>
  <cp:lastModifiedBy>DSDEN77</cp:lastModifiedBy>
  <cp:revision>113</cp:revision>
  <dcterms:created xsi:type="dcterms:W3CDTF">2016-02-02T08:13:02Z</dcterms:created>
  <dcterms:modified xsi:type="dcterms:W3CDTF">2016-03-10T21:00:16Z</dcterms:modified>
</cp:coreProperties>
</file>