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71" r:id="rId11"/>
    <p:sldId id="264" r:id="rId12"/>
    <p:sldId id="265" r:id="rId13"/>
    <p:sldId id="267" r:id="rId14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003230365435091E-2"/>
          <c:y val="4.7142340086117833E-2"/>
          <c:w val="0.96199676963456493"/>
          <c:h val="0.769013235654800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Identification des mots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Feuil1!$A$2:$A$7</c:f>
              <c:strCache>
                <c:ptCount val="5"/>
                <c:pt idx="0">
                  <c:v>Abracadalire</c:v>
                </c:pt>
                <c:pt idx="1">
                  <c:v>Lecture tout terrain</c:v>
                </c:pt>
                <c:pt idx="2">
                  <c:v>Léo et Léa</c:v>
                </c:pt>
                <c:pt idx="3">
                  <c:v>Un monde à lire</c:v>
                </c:pt>
                <c:pt idx="4">
                  <c:v>Rue des contes</c:v>
                </c:pt>
              </c:strCache>
            </c:strRef>
          </c:cat>
          <c:val>
            <c:numRef>
              <c:f>Feuil1!$B$2:$B$7</c:f>
              <c:numCache>
                <c:formatCode>General</c:formatCode>
                <c:ptCount val="5"/>
                <c:pt idx="0">
                  <c:v>21</c:v>
                </c:pt>
                <c:pt idx="1">
                  <c:v>42</c:v>
                </c:pt>
                <c:pt idx="2">
                  <c:v>43</c:v>
                </c:pt>
                <c:pt idx="3">
                  <c:v>46</c:v>
                </c:pt>
                <c:pt idx="4">
                  <c:v>33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Compréhension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Feuil1!$A$2:$A$7</c:f>
              <c:strCache>
                <c:ptCount val="5"/>
                <c:pt idx="0">
                  <c:v>Abracadalire</c:v>
                </c:pt>
                <c:pt idx="1">
                  <c:v>Lecture tout terrain</c:v>
                </c:pt>
                <c:pt idx="2">
                  <c:v>Léo et Léa</c:v>
                </c:pt>
                <c:pt idx="3">
                  <c:v>Un monde à lire</c:v>
                </c:pt>
                <c:pt idx="4">
                  <c:v>Rue des contes</c:v>
                </c:pt>
              </c:strCache>
            </c:strRef>
          </c:cat>
          <c:val>
            <c:numRef>
              <c:f>Feuil1!$C$2:$C$7</c:f>
              <c:numCache>
                <c:formatCode>General</c:formatCode>
                <c:ptCount val="5"/>
                <c:pt idx="0">
                  <c:v>30</c:v>
                </c:pt>
                <c:pt idx="1">
                  <c:v>16</c:v>
                </c:pt>
                <c:pt idx="2">
                  <c:v>13</c:v>
                </c:pt>
                <c:pt idx="3">
                  <c:v>40</c:v>
                </c:pt>
                <c:pt idx="4">
                  <c:v>25</c:v>
                </c:pt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Production d'écrits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Feuil1!$A$2:$A$7</c:f>
              <c:strCache>
                <c:ptCount val="5"/>
                <c:pt idx="0">
                  <c:v>Abracadalire</c:v>
                </c:pt>
                <c:pt idx="1">
                  <c:v>Lecture tout terrain</c:v>
                </c:pt>
                <c:pt idx="2">
                  <c:v>Léo et Léa</c:v>
                </c:pt>
                <c:pt idx="3">
                  <c:v>Un monde à lire</c:v>
                </c:pt>
                <c:pt idx="4">
                  <c:v>Rue des contes</c:v>
                </c:pt>
              </c:strCache>
            </c:strRef>
          </c:cat>
          <c:val>
            <c:numRef>
              <c:f>Feuil1!$D$2:$D$7</c:f>
              <c:numCache>
                <c:formatCode>General</c:formatCode>
                <c:ptCount val="5"/>
                <c:pt idx="0">
                  <c:v>5</c:v>
                </c:pt>
                <c:pt idx="1">
                  <c:v>0</c:v>
                </c:pt>
                <c:pt idx="2">
                  <c:v>0</c:v>
                </c:pt>
                <c:pt idx="3">
                  <c:v>14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04056560"/>
        <c:axId val="-2124769200"/>
      </c:barChart>
      <c:catAx>
        <c:axId val="-104056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-2124769200"/>
        <c:crosses val="autoZero"/>
        <c:auto val="1"/>
        <c:lblAlgn val="ctr"/>
        <c:lblOffset val="100"/>
        <c:noMultiLvlLbl val="0"/>
      </c:catAx>
      <c:valAx>
        <c:axId val="-212476920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-104056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16AF73-34E9-47A4-8DFD-B0838F431CC1}" type="datetimeFigureOut">
              <a:rPr lang="fr-FR" smtClean="0"/>
              <a:t>09/04/2019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06960B-6088-4433-97D0-75092E46D3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7614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06960B-6088-4433-97D0-75092E46D3AB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7064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B4B966F0-0E8F-410A-B42B-16186DF953A6}" type="datetime1">
              <a:rPr lang="en-US" smtClean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r>
              <a:rPr lang="it-IT" smtClean="0"/>
              <a:t>Sabine TAVOSO PEMF ITI 2016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C75C7-ACAB-4AA7-A82A-BDA43F919D7E}" type="datetime1">
              <a:rPr lang="en-US" smtClean="0"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Sabine TAVOSO PEMF ITI 2016 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9D4FA-C9FE-43F3-8BDF-D44F0F70BF91}" type="datetime1">
              <a:rPr lang="en-US" smtClean="0"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Sabine TAVOSO PEMF ITI 2016 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5420A-3EC6-4AF4-ABD9-EBAA914213AB}" type="datetime1">
              <a:rPr lang="en-US" smtClean="0"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Sabine TAVOSO PEMF ITI 2016 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56640-9FEF-438F-8C4B-170186005EBF}" type="datetime1">
              <a:rPr lang="en-US" smtClean="0"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Sabine TAVOSO PEMF ITI 2016 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111B3-CF40-400F-8483-E94DD0771404}" type="datetime1">
              <a:rPr lang="en-US" smtClean="0"/>
              <a:t>4/9/2019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Sabine TAVOSO PEMF ITI 2016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61EE-BA2A-4070-9567-DAC43A795C1E}" type="datetime1">
              <a:rPr lang="en-US" smtClean="0"/>
              <a:t>4/9/2019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Sabine TAVOSO PEMF ITI 2016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0D71-4046-440B-994D-FB2D86F21B7C}" type="datetime1">
              <a:rPr lang="en-US" smtClean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Sabine TAVOSO PEMF ITI 2016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9998C-7731-4E0E-B4D9-88EBA15E1BC6}" type="datetime1">
              <a:rPr lang="en-US" smtClean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Sabine TAVOSO PEMF ITI 2016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C6163-98C2-4417-A6A3-4D2F370261CD}" type="datetime1">
              <a:rPr lang="en-US" smtClean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Sabine TAVOSO PEMF ITI 2016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AC65D-9DC9-4253-826D-D86DB577F862}" type="datetime1">
              <a:rPr lang="en-US" smtClean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Sabine TAVOSO PEMF ITI 2016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F91D-FB3A-401B-ACF0-793A45F0DF34}" type="datetime1">
              <a:rPr lang="en-US" smtClean="0"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Sabine TAVOSO PEMF ITI 2016 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64308-8CA5-4B8D-838C-4EE07D4E1225}" type="datetime1">
              <a:rPr lang="en-US" smtClean="0"/>
              <a:t>4/9/2019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Sabine TAVOSO PEMF ITI 2016 2017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DFA0-B18E-4BF0-9F1B-4CC36D3CC2B2}" type="datetime1">
              <a:rPr lang="en-US" smtClean="0"/>
              <a:t>4/9/2019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Sabine TAVOSO PEMF ITI 2016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4A858-0C8A-4210-A836-A46686DC5587}" type="datetime1">
              <a:rPr lang="en-US" smtClean="0"/>
              <a:t>4/9/2019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Sabine TAVOSO PEMF ITI 2016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AD959-380C-4EC6-8C06-54775130F394}" type="datetime1">
              <a:rPr lang="en-US" smtClean="0"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Sabine TAVOSO PEMF ITI 2016 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1D954-654B-4AC1-B795-C79D3D4FD9DA}" type="datetime1">
              <a:rPr lang="en-US" smtClean="0"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Sabine TAVOSO PEMF ITI 2016 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0C9A9-B3F2-4ECC-8C8B-6F241A078E13}" type="datetime1">
              <a:rPr lang="en-US" smtClean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Sabine TAVOSO PEMF ITI 2016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13" Type="http://schemas.openxmlformats.org/officeDocument/2006/relationships/image" Target="../media/image15.jpg"/><Relationship Id="rId3" Type="http://schemas.openxmlformats.org/officeDocument/2006/relationships/image" Target="../media/image5.png"/><Relationship Id="rId7" Type="http://schemas.openxmlformats.org/officeDocument/2006/relationships/image" Target="../media/image9.jpg"/><Relationship Id="rId12" Type="http://schemas.openxmlformats.org/officeDocument/2006/relationships/image" Target="../media/image14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11" Type="http://schemas.openxmlformats.org/officeDocument/2006/relationships/image" Target="../media/image13.jpg"/><Relationship Id="rId5" Type="http://schemas.openxmlformats.org/officeDocument/2006/relationships/image" Target="../media/image7.jpg"/><Relationship Id="rId10" Type="http://schemas.openxmlformats.org/officeDocument/2006/relationships/image" Target="../media/image12.jpg"/><Relationship Id="rId4" Type="http://schemas.openxmlformats.org/officeDocument/2006/relationships/image" Target="../media/image6.jpg"/><Relationship Id="rId9" Type="http://schemas.openxmlformats.org/officeDocument/2006/relationships/image" Target="../media/image1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134002" y="217841"/>
            <a:ext cx="9366832" cy="2234954"/>
          </a:xfrm>
        </p:spPr>
        <p:txBody>
          <a:bodyPr>
            <a:noAutofit/>
          </a:bodyPr>
          <a:lstStyle/>
          <a:p>
            <a:pPr algn="ctr"/>
            <a:r>
              <a:rPr lang="fr-FR" sz="5400" dirty="0" smtClean="0"/>
              <a:t/>
            </a:r>
            <a:br>
              <a:rPr lang="fr-FR" sz="5400" dirty="0" smtClean="0"/>
            </a:br>
            <a:r>
              <a:rPr lang="fr-FR" sz="5400" dirty="0"/>
              <a:t/>
            </a:r>
            <a:br>
              <a:rPr lang="fr-FR" sz="5400" dirty="0"/>
            </a:br>
            <a:r>
              <a:rPr lang="fr-FR" sz="5400" dirty="0" smtClean="0">
                <a:solidFill>
                  <a:schemeClr val="accent4"/>
                </a:solidFill>
                <a:latin typeface="Comic Sans MS" panose="030F0702030302020204" pitchFamily="66" charset="0"/>
              </a:rPr>
              <a:t>ANALYSE </a:t>
            </a:r>
            <a:br>
              <a:rPr lang="fr-FR" sz="5400" dirty="0" smtClean="0">
                <a:solidFill>
                  <a:schemeClr val="accent4"/>
                </a:solidFill>
                <a:latin typeface="Comic Sans MS" panose="030F0702030302020204" pitchFamily="66" charset="0"/>
              </a:rPr>
            </a:br>
            <a:r>
              <a:rPr lang="fr-FR" sz="5400" dirty="0" smtClean="0">
                <a:solidFill>
                  <a:schemeClr val="accent4"/>
                </a:solidFill>
                <a:latin typeface="Comic Sans MS" panose="030F0702030302020204" pitchFamily="66" charset="0"/>
              </a:rPr>
              <a:t>DE MANUELS DE LECTURE</a:t>
            </a:r>
            <a:br>
              <a:rPr lang="fr-FR" sz="5400" dirty="0" smtClean="0">
                <a:solidFill>
                  <a:schemeClr val="accent4"/>
                </a:solidFill>
                <a:latin typeface="Comic Sans MS" panose="030F0702030302020204" pitchFamily="66" charset="0"/>
              </a:rPr>
            </a:br>
            <a:r>
              <a:rPr lang="fr-FR" sz="5400" dirty="0" smtClean="0">
                <a:solidFill>
                  <a:schemeClr val="accent4"/>
                </a:solidFill>
                <a:latin typeface="Comic Sans MS" panose="030F0702030302020204" pitchFamily="66" charset="0"/>
              </a:rPr>
              <a:t>CYCLE 2</a:t>
            </a:r>
            <a:endParaRPr lang="fr-FR" sz="5400" dirty="0">
              <a:solidFill>
                <a:schemeClr val="accent4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880" y="2452795"/>
            <a:ext cx="2995076" cy="4231139"/>
          </a:xfrm>
          <a:prstGeom prst="rect">
            <a:avLst/>
          </a:prstGeom>
        </p:spPr>
      </p:pic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Sabine TAVOSO PEMF ITI 2016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89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99745" y="245031"/>
            <a:ext cx="10313315" cy="579217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Quelques </a:t>
            </a:r>
            <a:r>
              <a:rPr lang="fr-FR" sz="53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recommandations</a:t>
            </a:r>
            <a:r>
              <a:rPr lang="fr-FR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  <a:r>
              <a:rPr lang="fr-FR" dirty="0" smtClean="0"/>
              <a:t>: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36372" y="1120462"/>
            <a:ext cx="9594761" cy="50098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200" dirty="0" smtClean="0">
                <a:solidFill>
                  <a:schemeClr val="bg1"/>
                </a:solidFill>
                <a:sym typeface="Wingdings" panose="05000000000000000000" pitchFamily="2" charset="2"/>
              </a:rPr>
              <a:t></a:t>
            </a:r>
            <a:r>
              <a:rPr lang="fr-FR" sz="3300" dirty="0" smtClean="0">
                <a:solidFill>
                  <a:schemeClr val="bg1"/>
                </a:solidFill>
                <a:sym typeface="Wingdings" panose="05000000000000000000" pitchFamily="2" charset="2"/>
              </a:rPr>
              <a:t>Choisir un manuel collectivement au sein de l’équipe.</a:t>
            </a:r>
          </a:p>
          <a:p>
            <a:pPr marL="0" indent="0">
              <a:buNone/>
            </a:pPr>
            <a:r>
              <a:rPr lang="fr-FR" sz="3300" dirty="0" smtClean="0">
                <a:solidFill>
                  <a:schemeClr val="bg1"/>
                </a:solidFill>
                <a:sym typeface="Wingdings" panose="05000000000000000000" pitchFamily="2" charset="2"/>
              </a:rPr>
              <a:t>L’adapter aux besoins des élèves. </a:t>
            </a:r>
          </a:p>
          <a:p>
            <a:pPr marL="0" indent="0">
              <a:buNone/>
            </a:pPr>
            <a:r>
              <a:rPr lang="fr-FR" sz="3300" dirty="0" smtClean="0">
                <a:solidFill>
                  <a:schemeClr val="bg1"/>
                </a:solidFill>
                <a:sym typeface="Wingdings" panose="05000000000000000000" pitchFamily="2" charset="2"/>
              </a:rPr>
              <a:t>S’interroger sur la didactique de l’apprentissage de la lecture. </a:t>
            </a:r>
          </a:p>
          <a:p>
            <a:pPr marL="0" indent="0">
              <a:buNone/>
            </a:pPr>
            <a:r>
              <a:rPr lang="fr-FR" sz="3300" dirty="0" smtClean="0">
                <a:solidFill>
                  <a:schemeClr val="bg1"/>
                </a:solidFill>
                <a:sym typeface="Wingdings" panose="05000000000000000000" pitchFamily="2" charset="2"/>
              </a:rPr>
              <a:t>Proposer une progression équilibrée et cohérente des 4 incontournables. </a:t>
            </a:r>
          </a:p>
          <a:p>
            <a:pPr marL="0" indent="0">
              <a:buNone/>
            </a:pPr>
            <a:r>
              <a:rPr lang="fr-FR" sz="3300" dirty="0" smtClean="0">
                <a:solidFill>
                  <a:schemeClr val="bg1"/>
                </a:solidFill>
                <a:sym typeface="Wingdings" panose="05000000000000000000" pitchFamily="2" charset="2"/>
              </a:rPr>
              <a:t>Réfléchir à la place de l’évaluation de la lecture. </a:t>
            </a:r>
            <a:endParaRPr lang="fr-FR" sz="3300" dirty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r-FR" dirty="0">
              <a:solidFill>
                <a:schemeClr val="bg1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Sabine TAVOSO PEMF ITI 2016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572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52429" y="294961"/>
            <a:ext cx="9905998" cy="1478570"/>
          </a:xfrm>
        </p:spPr>
        <p:txBody>
          <a:bodyPr>
            <a:normAutofit/>
          </a:bodyPr>
          <a:lstStyle/>
          <a:p>
            <a:pPr algn="ctr"/>
            <a:r>
              <a:rPr lang="fr-FR" sz="48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Comparaison manuels</a:t>
            </a:r>
            <a:endParaRPr lang="fr-FR" sz="48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9306141"/>
              </p:ext>
            </p:extLst>
          </p:nvPr>
        </p:nvGraphicFramePr>
        <p:xfrm>
          <a:off x="1035565" y="1443623"/>
          <a:ext cx="10539725" cy="4868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Sabine TAVOSO PEMF ITI 2016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22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/>
          <a:srcRect t="3372" b="6143"/>
          <a:stretch/>
        </p:blipFill>
        <p:spPr>
          <a:xfrm>
            <a:off x="244549" y="128789"/>
            <a:ext cx="11475226" cy="6529588"/>
          </a:xfrm>
          <a:prstGeom prst="rect">
            <a:avLst/>
          </a:prstGeom>
        </p:spPr>
      </p:pic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Sabine TAVOSO PEMF ITI 2016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91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1413" y="270789"/>
            <a:ext cx="9905998" cy="836794"/>
          </a:xfrm>
        </p:spPr>
        <p:txBody>
          <a:bodyPr>
            <a:normAutofit/>
          </a:bodyPr>
          <a:lstStyle/>
          <a:p>
            <a:pPr algn="ctr"/>
            <a:r>
              <a:rPr lang="fr-FR" sz="48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CONCLUSION</a:t>
            </a:r>
            <a:endParaRPr lang="fr-FR" sz="48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9245" y="1107584"/>
            <a:ext cx="10694875" cy="543488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Nuage 3"/>
          <p:cNvSpPr/>
          <p:nvPr/>
        </p:nvSpPr>
        <p:spPr>
          <a:xfrm rot="20280215">
            <a:off x="743682" y="1842614"/>
            <a:ext cx="4450433" cy="2704147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/>
              <a:t>Un manuel ou des manuels ? </a:t>
            </a:r>
            <a:endParaRPr lang="fr-FR" sz="3200" dirty="0"/>
          </a:p>
        </p:txBody>
      </p:sp>
      <p:sp>
        <p:nvSpPr>
          <p:cNvPr id="5" name="Nuage 4"/>
          <p:cNvSpPr/>
          <p:nvPr/>
        </p:nvSpPr>
        <p:spPr>
          <a:xfrm rot="1120681">
            <a:off x="6181239" y="2545615"/>
            <a:ext cx="5064328" cy="2755319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Une méthode d’apprentissage : un choix de l’équipe enseignante. </a:t>
            </a:r>
            <a:endParaRPr lang="fr-FR" sz="2800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Sabine TAVOSO PEMF ITI 2016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39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4851" y="397428"/>
            <a:ext cx="11719774" cy="1478570"/>
          </a:xfrm>
        </p:spPr>
        <p:txBody>
          <a:bodyPr>
            <a:normAutofit fontScale="90000"/>
          </a:bodyPr>
          <a:lstStyle/>
          <a:p>
            <a:pPr algn="ctr"/>
            <a:r>
              <a:rPr lang="fr-FR" sz="5400" dirty="0" smtClean="0">
                <a:solidFill>
                  <a:schemeClr val="accent4"/>
                </a:solidFill>
                <a:latin typeface="Comic Sans MS" panose="030F0702030302020204" pitchFamily="66" charset="0"/>
              </a:rPr>
              <a:t>ORGANISATION DE L’ANIMATION</a:t>
            </a:r>
            <a:endParaRPr lang="fr-FR" sz="5400" dirty="0">
              <a:solidFill>
                <a:schemeClr val="accent4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41413" y="1875998"/>
            <a:ext cx="9905999" cy="4177071"/>
          </a:xfrm>
        </p:spPr>
        <p:txBody>
          <a:bodyPr>
            <a:normAutofit lnSpcReduction="10000"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INTRODUCTION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LES INCONTOURNABLES DE LA LECTURE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LES METHODES DE LECTURE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MANUELS OU OUTILS POUR L’APPRENTISSAGE </a:t>
            </a:r>
            <a:r>
              <a:rPr lang="fr-FR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EXEMPLES DE COMPARAISON ET D’ANALYSE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CONCLUSION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PRATIQUE: MISE A DOSPOSITION DES GRILLES POUR ANALYSER LES MANUELS ET … PEUT-ETRE FAIRE UN CHOIX…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Sabine TAVOSO PEMF ITI 2016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24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6000" dirty="0" smtClean="0">
                <a:solidFill>
                  <a:schemeClr val="accent4"/>
                </a:solidFill>
                <a:latin typeface="Comic Sans MS" panose="030F0702030302020204" pitchFamily="66" charset="0"/>
              </a:rPr>
              <a:t>INTRODUCTION</a:t>
            </a:r>
            <a:endParaRPr lang="fr-FR" sz="6000" dirty="0">
              <a:solidFill>
                <a:schemeClr val="accent4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79875">
            <a:off x="1528466" y="1509246"/>
            <a:ext cx="957788" cy="957788"/>
          </a:xfr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885" y="2436481"/>
            <a:ext cx="1410773" cy="294564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8124" y="1874260"/>
            <a:ext cx="995826" cy="137643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71521">
            <a:off x="9330786" y="945740"/>
            <a:ext cx="1074078" cy="1465669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61101">
            <a:off x="2799010" y="4285229"/>
            <a:ext cx="1077532" cy="1470382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4713" y="2132360"/>
            <a:ext cx="905948" cy="1021250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70" r="12580"/>
          <a:stretch/>
        </p:blipFill>
        <p:spPr>
          <a:xfrm rot="738898">
            <a:off x="5467616" y="2008761"/>
            <a:ext cx="994728" cy="1346952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74" r="6315"/>
          <a:stretch/>
        </p:blipFill>
        <p:spPr>
          <a:xfrm rot="20901493">
            <a:off x="4587537" y="3699905"/>
            <a:ext cx="1128442" cy="1219200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08087">
            <a:off x="6494757" y="3752706"/>
            <a:ext cx="1424282" cy="1986499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7078" y="3083875"/>
            <a:ext cx="1432005" cy="1936545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6222" y="5275530"/>
            <a:ext cx="719195" cy="960162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01015">
            <a:off x="8175745" y="5138649"/>
            <a:ext cx="793694" cy="1097043"/>
          </a:xfrm>
          <a:prstGeom prst="rect">
            <a:avLst/>
          </a:prstGeom>
        </p:spPr>
      </p:pic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Sabine TAVOSO PEMF ITI 2016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63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6851728"/>
              </p:ext>
            </p:extLst>
          </p:nvPr>
        </p:nvGraphicFramePr>
        <p:xfrm>
          <a:off x="1351720" y="1195097"/>
          <a:ext cx="9250016" cy="4974139"/>
        </p:xfrm>
        <a:graphic>
          <a:graphicData uri="http://schemas.openxmlformats.org/drawingml/2006/table">
            <a:tbl>
              <a:tblPr firstRow="1" firstCol="1" bandRow="1"/>
              <a:tblGrid>
                <a:gridCol w="4492489"/>
                <a:gridCol w="4757527"/>
              </a:tblGrid>
              <a:tr h="30299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Pôle 1 : Identification des </a:t>
                      </a:r>
                      <a:r>
                        <a:rPr lang="fr-FR" sz="14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mots</a:t>
                      </a:r>
                      <a:r>
                        <a:rPr lang="fr-FR" sz="11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Lecture par voie directe</a:t>
                      </a:r>
                      <a:r>
                        <a:rPr lang="fr-FR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: reconnaissance de mots.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Lecture par voie indirecte</a:t>
                      </a:r>
                      <a:r>
                        <a:rPr lang="fr-FR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:</a:t>
                      </a: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étude et automatisation du code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Encodage/décodage (lire/écrire)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Correspondance graphophonétique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Procédure syllabiques : combinatoire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Procédure analogique : « c’est comme… »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Procédure contextuelle : approche sémantique</a:t>
                      </a:r>
                    </a:p>
                    <a:p>
                      <a:pPr marL="9144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Étude de la langue :  </a:t>
                      </a:r>
                      <a:endParaRPr lang="fr-FR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Travail sur le lexique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Catégorisation de mots : les familles de mots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Les lettres muettes</a:t>
                      </a:r>
                    </a:p>
                  </a:txBody>
                  <a:tcPr marL="49496" marR="49496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Pôle </a:t>
                      </a:r>
                      <a:r>
                        <a:rPr lang="fr-FR" sz="14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 : </a:t>
                      </a:r>
                      <a:r>
                        <a:rPr lang="fr-FR" sz="14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Compréhension</a:t>
                      </a:r>
                      <a:endParaRPr lang="fr-FR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Comprendre, c’est :</a:t>
                      </a:r>
                      <a:endParaRPr lang="fr-FR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Accéder au sens de la phrase, du texte au travers des lectures entendues ou autonomes.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Comprendre des informations explicites et implicites.</a:t>
                      </a:r>
                    </a:p>
                    <a:p>
                      <a:pPr marL="8864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Étude de la langue :  </a:t>
                      </a:r>
                      <a:endParaRPr lang="fr-FR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Enrichissement lexical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Etude de la ponctuation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Anaphore pronoms</a:t>
                      </a:r>
                      <a:r>
                        <a:rPr lang="fr-FR" sz="11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  <a:endParaRPr lang="fr-FR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fr-FR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96" marR="49496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19441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Pôle 4 : </a:t>
                      </a:r>
                      <a:r>
                        <a:rPr lang="fr-FR" sz="1400" b="1" dirty="0" smtClean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Acculturation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Acculturation au monde de l’écrit :</a:t>
                      </a:r>
                      <a:endParaRPr lang="fr-FR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1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Connaissance des supports de l’écrit et de leur </a:t>
                      </a:r>
                      <a:r>
                        <a:rPr lang="fr-FR" sz="1100" dirty="0" smtClean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usage </a:t>
                      </a:r>
                      <a:r>
                        <a:rPr lang="fr-FR" sz="11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dans tous les domaines.</a:t>
                      </a:r>
                      <a:endParaRPr lang="fr-FR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1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Lecture entendue</a:t>
                      </a:r>
                      <a:endParaRPr lang="fr-FR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1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Lecture autonome</a:t>
                      </a:r>
                      <a:endParaRPr lang="fr-FR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1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Découvertes de livres</a:t>
                      </a:r>
                      <a:endParaRPr lang="fr-FR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1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Fréquentation des lieux de l’écrit : bibliothèque…</a:t>
                      </a:r>
                      <a:endParaRPr lang="fr-FR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96" marR="49496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Pôle 3 : Production </a:t>
                      </a:r>
                      <a:r>
                        <a:rPr lang="fr-FR" sz="1400" b="1" dirty="0" smtClean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d’écrit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Ecriture / dictée : </a:t>
                      </a:r>
                      <a:endParaRPr lang="fr-FR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1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Syllabes</a:t>
                      </a:r>
                      <a:endParaRPr lang="fr-FR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1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Mots</a:t>
                      </a:r>
                      <a:endParaRPr lang="fr-FR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1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Phrases</a:t>
                      </a:r>
                      <a:endParaRPr lang="fr-FR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100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Textes courts</a:t>
                      </a:r>
                      <a:endParaRPr lang="fr-FR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Copies</a:t>
                      </a:r>
                      <a:endParaRPr lang="fr-FR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Ecriture tâtonnée/ spontanée</a:t>
                      </a:r>
                      <a:endParaRPr lang="fr-FR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fr-FR" sz="1100" b="1" dirty="0">
                          <a:solidFill>
                            <a:schemeClr val="bg1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Production d’écrits : écrits courts/ projets d’écriture</a:t>
                      </a:r>
                      <a:endParaRPr lang="fr-FR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96" marR="49496" marT="0" marB="0" anchor="ctr"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à coins arrondis 5"/>
          <p:cNvSpPr/>
          <p:nvPr/>
        </p:nvSpPr>
        <p:spPr>
          <a:xfrm>
            <a:off x="3343066" y="111638"/>
            <a:ext cx="5267325" cy="42862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7" name="Flèche en arc 6"/>
          <p:cNvSpPr/>
          <p:nvPr/>
        </p:nvSpPr>
        <p:spPr>
          <a:xfrm>
            <a:off x="5230327" y="3529875"/>
            <a:ext cx="1095444" cy="1088124"/>
          </a:xfrm>
          <a:prstGeom prst="circularArrow">
            <a:avLst>
              <a:gd name="adj1" fmla="val 12500"/>
              <a:gd name="adj2" fmla="val 1090915"/>
              <a:gd name="adj3" fmla="val 20457681"/>
              <a:gd name="adj4" fmla="val 10800000"/>
              <a:gd name="adj5" fmla="val 12500"/>
            </a:avLst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8" name="Flèche en arc 7"/>
          <p:cNvSpPr/>
          <p:nvPr/>
        </p:nvSpPr>
        <p:spPr>
          <a:xfrm rot="10800000">
            <a:off x="5230327" y="3624167"/>
            <a:ext cx="1095444" cy="1041439"/>
          </a:xfrm>
          <a:prstGeom prst="circularArrow">
            <a:avLst>
              <a:gd name="adj1" fmla="val 12500"/>
              <a:gd name="adj2" fmla="val 1090915"/>
              <a:gd name="adj3" fmla="val 20457681"/>
              <a:gd name="adj4" fmla="val 10800000"/>
              <a:gd name="adj5" fmla="val 12500"/>
            </a:avLst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840948" y="161573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564853" y="102339"/>
            <a:ext cx="9521837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Les incontournables de la lecture.</a:t>
            </a:r>
            <a:endParaRPr kumimoji="0" lang="fr-FR" altLang="fr-FR" sz="11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fr-FR" alt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Apprendre à lire, c’est 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: apprendre à </a:t>
            </a:r>
            <a:r>
              <a:rPr kumimoji="0" lang="fr-FR" alt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reconnaitre des mots 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et apprendre à </a:t>
            </a:r>
            <a:r>
              <a:rPr kumimoji="0" lang="fr-FR" alt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comprendre</a:t>
            </a:r>
            <a:r>
              <a: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kumimoji="0" lang="fr-FR" alt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Cela implique </a:t>
            </a:r>
            <a:r>
              <a:rPr kumimoji="0" lang="fr-FR" altLang="fr-FR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une bonne maîtrise du langage oral</a:t>
            </a: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, un </a:t>
            </a:r>
            <a:r>
              <a:rPr kumimoji="0" lang="fr-FR" altLang="fr-FR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bon traitement des indices linguistiques</a:t>
            </a: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et une </a:t>
            </a:r>
            <a:r>
              <a:rPr kumimoji="0" lang="fr-FR" altLang="fr-FR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interaction avec l’écriture</a:t>
            </a: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kumimoji="0" lang="fr-FR" alt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Toutes ces interactions sont résumées dans le schéma suivant.</a:t>
            </a:r>
            <a:endParaRPr kumimoji="0" lang="fr-FR" alt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377684" y="6169236"/>
            <a:ext cx="111980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</a:t>
            </a:r>
            <a:r>
              <a:rPr kumimoji="0" lang="fr-FR" altLang="fr-F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différents</a:t>
            </a:r>
            <a:r>
              <a:rPr kumimoji="0" lang="fr-FR" altLang="fr-FR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domaines doivent être travaillés simultanément et en parfaite cohérence</a:t>
            </a:r>
            <a:r>
              <a:rPr kumimoji="0" lang="fr-FR" altLang="fr-FR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Sabine TAVOSO PEMF ITI 2016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22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21039091">
            <a:off x="17636" y="731357"/>
            <a:ext cx="11470267" cy="1478570"/>
          </a:xfrm>
        </p:spPr>
        <p:txBody>
          <a:bodyPr>
            <a:noAutofit/>
          </a:bodyPr>
          <a:lstStyle/>
          <a:p>
            <a:r>
              <a:rPr lang="fr-FR" sz="4800" b="1" cap="none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omic Sans MS" panose="030F0702030302020204" pitchFamily="66" charset="0"/>
              </a:rPr>
              <a:t>Ce que je recherche dans un manuel?</a:t>
            </a:r>
            <a:endParaRPr lang="fr-FR" sz="48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3" name="Groupe 2"/>
          <p:cNvGrpSpPr/>
          <p:nvPr/>
        </p:nvGrpSpPr>
        <p:grpSpPr>
          <a:xfrm>
            <a:off x="1470990" y="2716696"/>
            <a:ext cx="3138865" cy="1683026"/>
            <a:chOff x="1470990" y="2716696"/>
            <a:chExt cx="3138865" cy="1683026"/>
          </a:xfrm>
        </p:grpSpPr>
        <p:sp>
          <p:nvSpPr>
            <p:cNvPr id="7" name="Organigramme : Bande perforée 6"/>
            <p:cNvSpPr/>
            <p:nvPr/>
          </p:nvSpPr>
          <p:spPr>
            <a:xfrm rot="20977247">
              <a:off x="1470990" y="2716696"/>
              <a:ext cx="3021496" cy="1683026"/>
            </a:xfrm>
            <a:prstGeom prst="flowChartPunchedTap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ZoneTexte 7"/>
            <p:cNvSpPr txBox="1"/>
            <p:nvPr/>
          </p:nvSpPr>
          <p:spPr>
            <a:xfrm rot="20578616">
              <a:off x="1548353" y="3167517"/>
              <a:ext cx="30615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800" dirty="0" smtClean="0"/>
                <a:t>4 incontournables</a:t>
              </a:r>
              <a:endParaRPr lang="fr-FR" sz="2800" dirty="0"/>
            </a:p>
          </p:txBody>
        </p:sp>
      </p:grpSp>
      <p:sp>
        <p:nvSpPr>
          <p:cNvPr id="9" name="Flèche droite 8"/>
          <p:cNvSpPr/>
          <p:nvPr/>
        </p:nvSpPr>
        <p:spPr>
          <a:xfrm>
            <a:off x="5367130" y="2891829"/>
            <a:ext cx="1179444" cy="53729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7089913" y="2556691"/>
            <a:ext cx="23986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b="1" dirty="0" smtClean="0">
                <a:solidFill>
                  <a:srgbClr val="FF0000"/>
                </a:solidFill>
              </a:rPr>
              <a:t>NON</a:t>
            </a:r>
            <a:endParaRPr lang="fr-FR" sz="6000" b="1" dirty="0">
              <a:solidFill>
                <a:srgbClr val="FF0000"/>
              </a:solidFill>
            </a:endParaRPr>
          </a:p>
        </p:txBody>
      </p:sp>
      <p:sp>
        <p:nvSpPr>
          <p:cNvPr id="11" name="Flèche angle droit à deux pointes 10"/>
          <p:cNvSpPr/>
          <p:nvPr/>
        </p:nvSpPr>
        <p:spPr>
          <a:xfrm rot="12980353">
            <a:off x="7375605" y="3430273"/>
            <a:ext cx="1787504" cy="1685090"/>
          </a:xfrm>
          <a:prstGeom prst="leftUpArrow">
            <a:avLst>
              <a:gd name="adj1" fmla="val 11398"/>
              <a:gd name="adj2" fmla="val 25000"/>
              <a:gd name="adj3" fmla="val 25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5956852" y="4658133"/>
            <a:ext cx="14858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Un outil</a:t>
            </a:r>
            <a:endParaRPr lang="fr-FR" sz="3200" dirty="0"/>
          </a:p>
        </p:txBody>
      </p:sp>
      <p:sp>
        <p:nvSpPr>
          <p:cNvPr id="13" name="ZoneTexte 12"/>
          <p:cNvSpPr txBox="1"/>
          <p:nvPr/>
        </p:nvSpPr>
        <p:spPr>
          <a:xfrm>
            <a:off x="9024731" y="4576589"/>
            <a:ext cx="2438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Une méthode de lecture</a:t>
            </a:r>
            <a:endParaRPr lang="fr-FR" sz="32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Sabine TAVOSO PEMF ITI 2016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124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 animBg="1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800" b="1" dirty="0" smtClean="0">
                <a:solidFill>
                  <a:srgbClr val="7030A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LES METHODES DE LECTURE</a:t>
            </a:r>
            <a:endParaRPr lang="fr-FR" sz="4800" b="1" dirty="0">
              <a:solidFill>
                <a:srgbClr val="7030A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41413" y="2012581"/>
            <a:ext cx="10140480" cy="3530980"/>
          </a:xfrm>
        </p:spPr>
        <p:txBody>
          <a:bodyPr>
            <a:noAutofit/>
          </a:bodyPr>
          <a:lstStyle/>
          <a:p>
            <a:r>
              <a:rPr lang="fr-FR" sz="3200" dirty="0" smtClean="0"/>
              <a:t>Méthode analytique	:			Globale</a:t>
            </a:r>
            <a:endParaRPr lang="fr-FR" sz="3200" dirty="0"/>
          </a:p>
          <a:p>
            <a:pPr marL="0" indent="0">
              <a:buNone/>
            </a:pPr>
            <a:endParaRPr lang="fr-FR" sz="3200" dirty="0" smtClean="0"/>
          </a:p>
          <a:p>
            <a:r>
              <a:rPr lang="fr-FR" sz="3200" dirty="0" smtClean="0"/>
              <a:t>Méthode synthétique	:			Syllabique</a:t>
            </a:r>
          </a:p>
          <a:p>
            <a:pPr marL="0" indent="0">
              <a:buNone/>
            </a:pPr>
            <a:endParaRPr lang="fr-FR" sz="3200" dirty="0" smtClean="0"/>
          </a:p>
          <a:p>
            <a:r>
              <a:rPr lang="fr-FR" sz="3200" dirty="0" smtClean="0"/>
              <a:t>Méthode mixte	:				</a:t>
            </a:r>
            <a:r>
              <a:rPr lang="fr-FR" sz="2800" dirty="0" smtClean="0"/>
              <a:t>Globale et Syllabique</a:t>
            </a:r>
            <a:endParaRPr lang="fr-FR" sz="28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Sabine TAVOSO PEMF ITI 2016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156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0608" y="618518"/>
            <a:ext cx="11410682" cy="1478570"/>
          </a:xfrm>
        </p:spPr>
        <p:txBody>
          <a:bodyPr>
            <a:normAutofit/>
          </a:bodyPr>
          <a:lstStyle/>
          <a:p>
            <a:pPr algn="ctr"/>
            <a:r>
              <a:rPr lang="fr-FR" sz="4000" dirty="0" smtClean="0">
                <a:solidFill>
                  <a:srgbClr val="7030A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MANUELS OU OUTILS POUR ACCOMPAGNER L’APPRENTISSAGE ?</a:t>
            </a:r>
            <a:endParaRPr lang="fr-FR" sz="4000" dirty="0">
              <a:solidFill>
                <a:srgbClr val="7030A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 rot="20597725">
            <a:off x="1377245" y="3762741"/>
            <a:ext cx="6815154" cy="5581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3600" dirty="0" smtClean="0"/>
              <a:t>Un manuel, pas de raison d’être….</a:t>
            </a:r>
            <a:endParaRPr lang="fr-FR" sz="3600" dirty="0"/>
          </a:p>
        </p:txBody>
      </p:sp>
      <p:grpSp>
        <p:nvGrpSpPr>
          <p:cNvPr id="7" name="Groupe 6"/>
          <p:cNvGrpSpPr/>
          <p:nvPr/>
        </p:nvGrpSpPr>
        <p:grpSpPr>
          <a:xfrm>
            <a:off x="1841681" y="2097088"/>
            <a:ext cx="2707268" cy="1944709"/>
            <a:chOff x="1841681" y="2097088"/>
            <a:chExt cx="2707268" cy="1944709"/>
          </a:xfrm>
        </p:grpSpPr>
        <p:sp>
          <p:nvSpPr>
            <p:cNvPr id="4" name="Explosion 1 3"/>
            <p:cNvSpPr/>
            <p:nvPr/>
          </p:nvSpPr>
          <p:spPr>
            <a:xfrm>
              <a:off x="1841681" y="2097088"/>
              <a:ext cx="2707268" cy="1944709"/>
            </a:xfrm>
            <a:prstGeom prst="irregularSeal1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ZoneTexte 4"/>
            <p:cNvSpPr txBox="1"/>
            <p:nvPr/>
          </p:nvSpPr>
          <p:spPr>
            <a:xfrm>
              <a:off x="2371067" y="2777054"/>
              <a:ext cx="16484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dirty="0" smtClean="0">
                  <a:solidFill>
                    <a:schemeClr val="bg1"/>
                  </a:solidFill>
                </a:rPr>
                <a:t>2 écoles</a:t>
              </a:r>
              <a:endParaRPr lang="fr-FR" sz="3200" dirty="0">
                <a:solidFill>
                  <a:schemeClr val="bg1"/>
                </a:solidFill>
              </a:endParaRPr>
            </a:p>
          </p:txBody>
        </p:sp>
      </p:grpSp>
      <p:sp>
        <p:nvSpPr>
          <p:cNvPr id="6" name="Espace réservé du contenu 2"/>
          <p:cNvSpPr txBox="1">
            <a:spLocks/>
          </p:cNvSpPr>
          <p:nvPr/>
        </p:nvSpPr>
        <p:spPr>
          <a:xfrm rot="20597725">
            <a:off x="4221329" y="4329518"/>
            <a:ext cx="6815154" cy="5581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z="3600" dirty="0" smtClean="0"/>
              <a:t>Un manuel, raison d’être….</a:t>
            </a:r>
            <a:endParaRPr lang="fr-FR" sz="3600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Sabine TAVOSO PEMF ITI 2016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808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0049" y="206394"/>
            <a:ext cx="9905998" cy="1478570"/>
          </a:xfrm>
        </p:spPr>
        <p:txBody>
          <a:bodyPr>
            <a:normAutofit/>
          </a:bodyPr>
          <a:lstStyle/>
          <a:p>
            <a:pPr algn="ctr"/>
            <a:r>
              <a:rPr lang="fr-FR" sz="42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5 PISTES POUR L’IDENTIFICATION DES MOTS DANS LES MANUELS</a:t>
            </a:r>
            <a:endParaRPr lang="fr-FR" sz="42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21217" y="1684964"/>
            <a:ext cx="10519379" cy="4728715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2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</a:t>
            </a:r>
            <a:r>
              <a:rPr lang="fr-F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EQUILIBRE ENTRE LES ACTIVITES DE DISCRIMINATION VISUELLE ET DISCRIMINATION AUDITIVE ?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fr-FR" sz="2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</a:t>
            </a:r>
            <a:r>
              <a:rPr lang="fr-F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COHERENCE ET PROGRESSION ENTRE LA DECOUVERTE ET LA CONNAISSANCE DU CODE ?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fr-FR" sz="2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</a:t>
            </a:r>
            <a:r>
              <a:rPr lang="fr-F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COHERENCE DANS LA PROGRESSION DES PHONEMES ?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fr-FR" sz="2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4-</a:t>
            </a:r>
            <a:r>
              <a:rPr lang="fr-F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PRESENCE « RAPIDE » D’ACTIVITES DE LECTURE DE MOTS (COMBINATOIRE) ET ECRITURE TATÔNNEE ?</a:t>
            </a:r>
          </a:p>
          <a:p>
            <a:pPr marL="0" indent="0">
              <a:buNone/>
            </a:pPr>
            <a:r>
              <a:rPr lang="fr-FR" sz="2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5-</a:t>
            </a:r>
            <a:r>
              <a:rPr lang="fr-FR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PRESENCE D’ACTIVITES DE FIXATION ET AUTOMATISATION POUR L’ORTHOGRAPHE DES MOTS ?</a:t>
            </a: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Sabine TAVOSO PEMF ITI 2016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23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23493" y="1736480"/>
            <a:ext cx="8860665" cy="4868214"/>
          </a:xfrm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r-FR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 REPONSE A L’ENJEU DE L’APPRENTISSAGE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Char char="-"/>
            </a:pPr>
            <a:r>
              <a:rPr lang="fr-F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Dès le début, présence d’activités « A quoi çà sert de lire ? »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F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Dès le début, présence de textes simples et courts pour la compréhension ?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FontTx/>
              <a:buChar char="-"/>
            </a:pPr>
            <a:r>
              <a:rPr lang="fr-F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Rapidement, présence d’activités de questionnement de texte pour la cohérence textuelle ?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None/>
            </a:pPr>
            <a:endParaRPr lang="fr-FR" sz="16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 LIEN ENTRE LECTURE ET ECRITURE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Tx/>
              <a:buChar char="-"/>
            </a:pPr>
            <a:r>
              <a:rPr lang="fr-F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Dès le début, permet-on aux élèves de produire des mots et textes courts par tâtonnement 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endParaRPr lang="fr-F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fr-FR" sz="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 LEXIQUE ET COHERENCE TEXTUELLE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F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Présence d’activités autour de la chronologie des évènements, des actions…?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F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Présence d’activités sur la cohérence des actions ?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F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Présence d’activités sur les anaphores ?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F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Activités sur le lexique régulières ?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fr-FR" sz="2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26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4- ACCULTURATION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F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Présence de textes variés en type et genre ?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fr-F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5- PROGRESSION DANS L’ACTE DE LIRE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F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Présence d’activités en amont pour préparer la lecture du texte ?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F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Présence d’activités de relecture ?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fr-FR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Présence d’activités de révision ?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fr-F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fr-F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fr-F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257910"/>
            <a:ext cx="11925837" cy="1478570"/>
          </a:xfrm>
        </p:spPr>
        <p:txBody>
          <a:bodyPr>
            <a:normAutofit/>
          </a:bodyPr>
          <a:lstStyle/>
          <a:p>
            <a:pPr algn="ctr"/>
            <a:r>
              <a:rPr lang="fr-FR" sz="40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5 PISTES POUR LA COMPREHENSION </a:t>
            </a:r>
            <a:br>
              <a:rPr lang="fr-FR" sz="4000" dirty="0" smtClean="0">
                <a:solidFill>
                  <a:srgbClr val="7030A0"/>
                </a:solidFill>
                <a:latin typeface="Comic Sans MS" panose="030F0702030302020204" pitchFamily="66" charset="0"/>
              </a:rPr>
            </a:br>
            <a:r>
              <a:rPr lang="fr-FR" sz="40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DANS LES MANUELS </a:t>
            </a:r>
            <a:endParaRPr lang="fr-FR" sz="40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Sabine TAVOSO PEMF ITI 2016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03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312</TotalTime>
  <Words>333</Words>
  <Application>Microsoft Office PowerPoint</Application>
  <PresentationFormat>Grand écran</PresentationFormat>
  <Paragraphs>127</Paragraphs>
  <Slides>13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22" baseType="lpstr">
      <vt:lpstr>Arial</vt:lpstr>
      <vt:lpstr>Calibri</vt:lpstr>
      <vt:lpstr>Comic Sans MS</vt:lpstr>
      <vt:lpstr>Symbol</vt:lpstr>
      <vt:lpstr>Times New Roman</vt:lpstr>
      <vt:lpstr>Trebuchet MS</vt:lpstr>
      <vt:lpstr>Tw Cen MT</vt:lpstr>
      <vt:lpstr>Wingdings</vt:lpstr>
      <vt:lpstr>Circuit</vt:lpstr>
      <vt:lpstr>  ANALYSE  DE MANUELS DE LECTURE CYCLE 2</vt:lpstr>
      <vt:lpstr>ORGANISATION DE L’ANIMATION</vt:lpstr>
      <vt:lpstr>INTRODUCTION</vt:lpstr>
      <vt:lpstr>Présentation PowerPoint</vt:lpstr>
      <vt:lpstr>Ce que je recherche dans un manuel?</vt:lpstr>
      <vt:lpstr>LES METHODES DE LECTURE</vt:lpstr>
      <vt:lpstr>MANUELS OU OUTILS POUR ACCOMPAGNER L’APPRENTISSAGE ?</vt:lpstr>
      <vt:lpstr>5 PISTES POUR L’IDENTIFICATION DES MOTS DANS LES MANUELS</vt:lpstr>
      <vt:lpstr>5 PISTES POUR LA COMPREHENSION  DANS LES MANUELS </vt:lpstr>
      <vt:lpstr>Quelques recommandations : </vt:lpstr>
      <vt:lpstr>Comparaison manuels</vt:lpstr>
      <vt:lpstr>Présentation PowerPoint</vt:lpstr>
      <vt:lpstr>CONCLUSION</vt:lpstr>
    </vt:vector>
  </TitlesOfParts>
  <Company>DSDEN77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ANALYSE  DE MANUELS DE LECTURE CYCLE 2</dc:title>
  <dc:creator>Utilisateur</dc:creator>
  <cp:lastModifiedBy>Utilisateur</cp:lastModifiedBy>
  <cp:revision>33</cp:revision>
  <cp:lastPrinted>2017-04-20T12:58:09Z</cp:lastPrinted>
  <dcterms:created xsi:type="dcterms:W3CDTF">2017-04-05T08:29:32Z</dcterms:created>
  <dcterms:modified xsi:type="dcterms:W3CDTF">2019-04-09T09:23:49Z</dcterms:modified>
</cp:coreProperties>
</file>