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5" r:id="rId2"/>
    <p:sldId id="262" r:id="rId3"/>
    <p:sldId id="256" r:id="rId4"/>
    <p:sldId id="257" r:id="rId5"/>
    <p:sldId id="258" r:id="rId6"/>
    <p:sldId id="268" r:id="rId7"/>
    <p:sldId id="269" r:id="rId8"/>
    <p:sldId id="270" r:id="rId9"/>
    <p:sldId id="271" r:id="rId10"/>
    <p:sldId id="272" r:id="rId11"/>
    <p:sldId id="273" r:id="rId12"/>
    <p:sldId id="274" r:id="rId13"/>
    <p:sldId id="276" r:id="rId14"/>
    <p:sldId id="277" r:id="rId15"/>
    <p:sldId id="278" r:id="rId16"/>
    <p:sldId id="279" r:id="rId17"/>
    <p:sldId id="280" r:id="rId18"/>
    <p:sldId id="281" r:id="rId19"/>
    <p:sldId id="282" r:id="rId20"/>
    <p:sldId id="284" r:id="rId21"/>
    <p:sldId id="283" r:id="rId22"/>
    <p:sldId id="285"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C25BC5"/>
    <a:srgbClr val="FF3399"/>
    <a:srgbClr val="FFCCFF"/>
    <a:srgbClr val="F771C1"/>
    <a:srgbClr val="E0923C"/>
    <a:srgbClr val="52DE7D"/>
    <a:srgbClr val="6C1836"/>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97" autoAdjust="0"/>
    <p:restoredTop sz="94660"/>
  </p:normalViewPr>
  <p:slideViewPr>
    <p:cSldViewPr snapToGrid="0">
      <p:cViewPr>
        <p:scale>
          <a:sx n="87" d="100"/>
          <a:sy n="87" d="100"/>
        </p:scale>
        <p:origin x="3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DB730C-2A4C-4859-BE32-D0EA645E3746}" type="datetimeFigureOut">
              <a:rPr lang="fr-FR" smtClean="0"/>
              <a:t>13/10/2019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Document d'aide à la programmation en résolution de problèmes </a:t>
            </a:r>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2DF8D0-978F-455C-B8C3-9CA8F503BE9D}" type="slidenum">
              <a:rPr lang="fr-FR" smtClean="0"/>
              <a:t>‹N°›</a:t>
            </a:fld>
            <a:endParaRPr lang="fr-FR"/>
          </a:p>
        </p:txBody>
      </p:sp>
    </p:spTree>
    <p:extLst>
      <p:ext uri="{BB962C8B-B14F-4D97-AF65-F5344CB8AC3E}">
        <p14:creationId xmlns:p14="http://schemas.microsoft.com/office/powerpoint/2010/main" val="123454093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EDC66-473A-454D-A95B-25EFBCCD1D07}" type="datetimeFigureOut">
              <a:rPr lang="fr-FR" smtClean="0"/>
              <a:t>13/10/2019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Document d'aide à la programmation en résolution de problèmes </a:t>
            </a: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A7589-ABD3-42B0-B9BF-1C3067A743F1}" type="slidenum">
              <a:rPr lang="fr-FR" smtClean="0"/>
              <a:t>‹N°›</a:t>
            </a:fld>
            <a:endParaRPr lang="fr-FR"/>
          </a:p>
        </p:txBody>
      </p:sp>
    </p:spTree>
    <p:extLst>
      <p:ext uri="{BB962C8B-B14F-4D97-AF65-F5344CB8AC3E}">
        <p14:creationId xmlns:p14="http://schemas.microsoft.com/office/powerpoint/2010/main" val="401915228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2</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371250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11</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2382028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12</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540138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13</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271402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14</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69325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327043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720322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4178340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18</a:t>
            </a:fld>
            <a:endParaRPr lang="fr-FR" dirty="0"/>
          </a:p>
        </p:txBody>
      </p:sp>
      <p:sp>
        <p:nvSpPr>
          <p:cNvPr id="5" name="Espace réservé du pied de page 4"/>
          <p:cNvSpPr>
            <a:spLocks noGrp="1"/>
          </p:cNvSpPr>
          <p:nvPr>
            <p:ph type="ftr" sz="quarter" idx="11"/>
          </p:nvPr>
        </p:nvSpPr>
        <p:spPr/>
        <p:txBody>
          <a:bodyPr/>
          <a:lstStyle/>
          <a:p>
            <a:r>
              <a:rPr lang="fr-FR" dirty="0" smtClean="0"/>
              <a:t>Document d'aide à la programmation en résolution de problèmes </a:t>
            </a:r>
            <a:endParaRPr lang="fr-FR" dirty="0"/>
          </a:p>
        </p:txBody>
      </p:sp>
    </p:spTree>
    <p:extLst>
      <p:ext uri="{BB962C8B-B14F-4D97-AF65-F5344CB8AC3E}">
        <p14:creationId xmlns:p14="http://schemas.microsoft.com/office/powerpoint/2010/main" val="2399042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19</a:t>
            </a:fld>
            <a:endParaRPr lang="fr-FR" dirty="0"/>
          </a:p>
        </p:txBody>
      </p:sp>
      <p:sp>
        <p:nvSpPr>
          <p:cNvPr id="5" name="Espace réservé du pied de page 4"/>
          <p:cNvSpPr>
            <a:spLocks noGrp="1"/>
          </p:cNvSpPr>
          <p:nvPr>
            <p:ph type="ftr" sz="quarter" idx="11"/>
          </p:nvPr>
        </p:nvSpPr>
        <p:spPr/>
        <p:txBody>
          <a:bodyPr/>
          <a:lstStyle/>
          <a:p>
            <a:r>
              <a:rPr lang="fr-FR" dirty="0" smtClean="0"/>
              <a:t>Document d'aide à la programmation en résolution de problèmes </a:t>
            </a:r>
            <a:endParaRPr lang="fr-FR" dirty="0"/>
          </a:p>
        </p:txBody>
      </p:sp>
    </p:spTree>
    <p:extLst>
      <p:ext uri="{BB962C8B-B14F-4D97-AF65-F5344CB8AC3E}">
        <p14:creationId xmlns:p14="http://schemas.microsoft.com/office/powerpoint/2010/main" val="27148001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20</a:t>
            </a:fld>
            <a:endParaRPr lang="fr-FR" dirty="0"/>
          </a:p>
        </p:txBody>
      </p:sp>
      <p:sp>
        <p:nvSpPr>
          <p:cNvPr id="5" name="Espace réservé du pied de page 4"/>
          <p:cNvSpPr>
            <a:spLocks noGrp="1"/>
          </p:cNvSpPr>
          <p:nvPr>
            <p:ph type="ftr" sz="quarter" idx="11"/>
          </p:nvPr>
        </p:nvSpPr>
        <p:spPr/>
        <p:txBody>
          <a:bodyPr/>
          <a:lstStyle/>
          <a:p>
            <a:r>
              <a:rPr lang="fr-FR" dirty="0" smtClean="0"/>
              <a:t>Document d'aide à la programmation en résolution de problèmes </a:t>
            </a:r>
            <a:endParaRPr lang="fr-FR" dirty="0"/>
          </a:p>
        </p:txBody>
      </p:sp>
    </p:spTree>
    <p:extLst>
      <p:ext uri="{BB962C8B-B14F-4D97-AF65-F5344CB8AC3E}">
        <p14:creationId xmlns:p14="http://schemas.microsoft.com/office/powerpoint/2010/main" val="244706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3</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751653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4</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165576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5</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646082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6</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441285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764908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433156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1170358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2EA7589-ABD3-42B0-B9BF-1C3067A743F1}" type="slidenum">
              <a:rPr lang="fr-FR" smtClean="0"/>
              <a:t>10</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a:t>
            </a:r>
            <a:endParaRPr lang="fr-FR"/>
          </a:p>
        </p:txBody>
      </p:sp>
    </p:spTree>
    <p:extLst>
      <p:ext uri="{BB962C8B-B14F-4D97-AF65-F5344CB8AC3E}">
        <p14:creationId xmlns:p14="http://schemas.microsoft.com/office/powerpoint/2010/main" val="322721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73B5992-C915-4093-8650-44EBEB5F3CDD}" type="datetime1">
              <a:rPr lang="fr-FR" smtClean="0"/>
              <a:t>13/10/2019</a:t>
            </a:fld>
            <a:endParaRPr lang="fr-FR" dirty="0"/>
          </a:p>
        </p:txBody>
      </p:sp>
      <p:sp>
        <p:nvSpPr>
          <p:cNvPr id="5" name="Espace réservé du pied de page 4"/>
          <p:cNvSpPr>
            <a:spLocks noGrp="1"/>
          </p:cNvSpPr>
          <p:nvPr>
            <p:ph type="ftr" sz="quarter" idx="11"/>
          </p:nvPr>
        </p:nvSpPr>
        <p:spPr/>
        <p:txBody>
          <a:bodyPr/>
          <a:lstStyle/>
          <a:p>
            <a:r>
              <a:rPr lang="fr-FR" dirty="0" smtClean="0"/>
              <a:t>Document d'aide à la programmation en résolution de problèmes - Type de problèmes / Classification de Vergnaud   - Coraline Nowicki CPC Circonscription de Dammartin en Goële</a:t>
            </a:r>
            <a:endParaRPr lang="fr-FR" dirty="0"/>
          </a:p>
        </p:txBody>
      </p:sp>
      <p:sp>
        <p:nvSpPr>
          <p:cNvPr id="6" name="Espace réservé du numéro de diapositive 5"/>
          <p:cNvSpPr>
            <a:spLocks noGrp="1"/>
          </p:cNvSpPr>
          <p:nvPr>
            <p:ph type="sldNum" sz="quarter" idx="12"/>
          </p:nvPr>
        </p:nvSpPr>
        <p:spPr/>
        <p:txBody>
          <a:bodyPr/>
          <a:lstStyle/>
          <a:p>
            <a:fld id="{F563B09B-DDAB-45FD-86B6-640A8434A952}" type="slidenum">
              <a:rPr lang="fr-FR" smtClean="0"/>
              <a:t>‹N°›</a:t>
            </a:fld>
            <a:endParaRPr lang="fr-FR" dirty="0"/>
          </a:p>
        </p:txBody>
      </p:sp>
    </p:spTree>
    <p:extLst>
      <p:ext uri="{BB962C8B-B14F-4D97-AF65-F5344CB8AC3E}">
        <p14:creationId xmlns:p14="http://schemas.microsoft.com/office/powerpoint/2010/main" val="110023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3D27C4-D0FE-4B93-B9C6-77CD70FF060D}" type="datetime1">
              <a:rPr lang="fr-FR" smtClean="0"/>
              <a:t>13/10/2019</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sp>
        <p:nvSpPr>
          <p:cNvPr id="6" name="Espace réservé du numéro de diapositive 5"/>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95713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EA2F34-15A0-448F-941A-9E04F1C5C6D1}" type="datetime1">
              <a:rPr lang="fr-FR" smtClean="0"/>
              <a:t>13/10/2019</a:t>
            </a:fld>
            <a:endParaRPr lang="fr-FR"/>
          </a:p>
        </p:txBody>
      </p:sp>
      <p:sp>
        <p:nvSpPr>
          <p:cNvPr id="5" name="Espace réservé du pied de page 4"/>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sp>
        <p:nvSpPr>
          <p:cNvPr id="6" name="Espace réservé du numéro de diapositive 5"/>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286435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4DA6B8-CC93-4067-8FA3-F11A0BF820EB}" type="datetime1">
              <a:rPr lang="fr-FR" smtClean="0"/>
              <a:t>13/10/2019</a:t>
            </a:fld>
            <a:endParaRPr lang="fr-FR" dirty="0"/>
          </a:p>
        </p:txBody>
      </p:sp>
      <p:sp>
        <p:nvSpPr>
          <p:cNvPr id="5" name="Espace réservé du pied de page 4"/>
          <p:cNvSpPr>
            <a:spLocks noGrp="1"/>
          </p:cNvSpPr>
          <p:nvPr>
            <p:ph type="ftr" sz="quarter" idx="11"/>
          </p:nvPr>
        </p:nvSpPr>
        <p:spPr/>
        <p:txBody>
          <a:bodyPr/>
          <a:lstStyle/>
          <a:p>
            <a:r>
              <a:rPr lang="fr-FR" dirty="0" smtClean="0"/>
              <a:t>Document d'aide à la programmation en résolution de problèmes - Type de problèmes / Classification de Vergnaud   - Coraline Nowicki CPC Circonscription de Dammartin en Goële</a:t>
            </a:r>
            <a:endParaRPr lang="fr-FR" dirty="0"/>
          </a:p>
        </p:txBody>
      </p:sp>
      <p:sp>
        <p:nvSpPr>
          <p:cNvPr id="6" name="Espace réservé du numéro de diapositive 5"/>
          <p:cNvSpPr>
            <a:spLocks noGrp="1"/>
          </p:cNvSpPr>
          <p:nvPr>
            <p:ph type="sldNum" sz="quarter" idx="12"/>
          </p:nvPr>
        </p:nvSpPr>
        <p:spPr/>
        <p:txBody>
          <a:bodyPr/>
          <a:lstStyle/>
          <a:p>
            <a:fld id="{F563B09B-DDAB-45FD-86B6-640A8434A952}" type="slidenum">
              <a:rPr lang="fr-FR" smtClean="0"/>
              <a:t>‹N°›</a:t>
            </a:fld>
            <a:endParaRPr lang="fr-FR" dirty="0"/>
          </a:p>
        </p:txBody>
      </p:sp>
    </p:spTree>
    <p:extLst>
      <p:ext uri="{BB962C8B-B14F-4D97-AF65-F5344CB8AC3E}">
        <p14:creationId xmlns:p14="http://schemas.microsoft.com/office/powerpoint/2010/main" val="402960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0DF7B04-2AC8-4C12-B87F-36ADA999D194}" type="datetime1">
              <a:rPr lang="fr-FR" smtClean="0"/>
              <a:t>13/10/2019</a:t>
            </a:fld>
            <a:endParaRPr lang="fr-FR" dirty="0"/>
          </a:p>
        </p:txBody>
      </p:sp>
      <p:sp>
        <p:nvSpPr>
          <p:cNvPr id="5" name="Espace réservé du pied de page 4"/>
          <p:cNvSpPr>
            <a:spLocks noGrp="1"/>
          </p:cNvSpPr>
          <p:nvPr>
            <p:ph type="ftr" sz="quarter" idx="11"/>
          </p:nvPr>
        </p:nvSpPr>
        <p:spPr/>
        <p:txBody>
          <a:bodyPr/>
          <a:lstStyle/>
          <a:p>
            <a:r>
              <a:rPr lang="fr-FR" dirty="0" smtClean="0"/>
              <a:t>Document d'aide à la programmation en résolution de problèmes - Type de problèmes / Classification de Vergnaud   - Coraline Nowicki CPC Circonscription de Dammartin en Goële</a:t>
            </a:r>
            <a:endParaRPr lang="fr-FR" dirty="0"/>
          </a:p>
        </p:txBody>
      </p:sp>
      <p:sp>
        <p:nvSpPr>
          <p:cNvPr id="6" name="Espace réservé du numéro de diapositive 5"/>
          <p:cNvSpPr>
            <a:spLocks noGrp="1"/>
          </p:cNvSpPr>
          <p:nvPr>
            <p:ph type="sldNum" sz="quarter" idx="12"/>
          </p:nvPr>
        </p:nvSpPr>
        <p:spPr/>
        <p:txBody>
          <a:bodyPr/>
          <a:lstStyle/>
          <a:p>
            <a:fld id="{F563B09B-DDAB-45FD-86B6-640A8434A952}" type="slidenum">
              <a:rPr lang="fr-FR" smtClean="0"/>
              <a:t>‹N°›</a:t>
            </a:fld>
            <a:endParaRPr lang="fr-FR" dirty="0"/>
          </a:p>
        </p:txBody>
      </p:sp>
    </p:spTree>
    <p:extLst>
      <p:ext uri="{BB962C8B-B14F-4D97-AF65-F5344CB8AC3E}">
        <p14:creationId xmlns:p14="http://schemas.microsoft.com/office/powerpoint/2010/main" val="5135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E16E7D9-627B-4052-902A-B2BAEA2A5162}" type="datetime1">
              <a:rPr lang="fr-FR" smtClean="0"/>
              <a:t>13/10/2019</a:t>
            </a:fld>
            <a:endParaRPr lang="fr-FR" dirty="0"/>
          </a:p>
        </p:txBody>
      </p:sp>
      <p:sp>
        <p:nvSpPr>
          <p:cNvPr id="6" name="Espace réservé du pied de page 5"/>
          <p:cNvSpPr>
            <a:spLocks noGrp="1"/>
          </p:cNvSpPr>
          <p:nvPr>
            <p:ph type="ftr" sz="quarter" idx="11"/>
          </p:nvPr>
        </p:nvSpPr>
        <p:spPr/>
        <p:txBody>
          <a:bodyPr/>
          <a:lstStyle/>
          <a:p>
            <a:r>
              <a:rPr lang="fr-FR" dirty="0" smtClean="0"/>
              <a:t>Document d'aide à la programmation en résolution de problèmes - Type de problèmes / Classification de </a:t>
            </a:r>
            <a:r>
              <a:rPr lang="fr-FR" dirty="0" err="1" smtClean="0"/>
              <a:t>Vergnaud</a:t>
            </a:r>
            <a:r>
              <a:rPr lang="fr-FR" dirty="0" smtClean="0"/>
              <a:t>   - Coraline </a:t>
            </a:r>
            <a:r>
              <a:rPr lang="fr-FR" dirty="0" err="1" smtClean="0"/>
              <a:t>Nowicki</a:t>
            </a:r>
            <a:r>
              <a:rPr lang="fr-FR" dirty="0" smtClean="0"/>
              <a:t> CPC Circonscription de Dammartin en </a:t>
            </a:r>
            <a:r>
              <a:rPr lang="fr-FR" dirty="0" err="1" smtClean="0"/>
              <a:t>Goële</a:t>
            </a:r>
            <a:endParaRPr lang="fr-FR" dirty="0"/>
          </a:p>
        </p:txBody>
      </p:sp>
      <p:sp>
        <p:nvSpPr>
          <p:cNvPr id="7" name="Espace réservé du numéro de diapositive 6"/>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3905555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6E97EE6-5865-48C7-A630-5095A9494DA9}" type="datetime1">
              <a:rPr lang="fr-FR" smtClean="0"/>
              <a:t>13/10/2019</a:t>
            </a:fld>
            <a:endParaRPr lang="fr-FR"/>
          </a:p>
        </p:txBody>
      </p:sp>
      <p:sp>
        <p:nvSpPr>
          <p:cNvPr id="8" name="Espace réservé du pied de page 7"/>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sp>
        <p:nvSpPr>
          <p:cNvPr id="9" name="Espace réservé du numéro de diapositive 8"/>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172429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95D4F1-39A5-423E-BFA7-1A3D6651FBB4}" type="datetime1">
              <a:rPr lang="fr-FR" smtClean="0"/>
              <a:t>13/10/2019</a:t>
            </a:fld>
            <a:endParaRPr lang="fr-FR"/>
          </a:p>
        </p:txBody>
      </p:sp>
      <p:sp>
        <p:nvSpPr>
          <p:cNvPr id="4" name="Espace réservé du pied de page 3"/>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sp>
        <p:nvSpPr>
          <p:cNvPr id="5" name="Espace réservé du numéro de diapositive 4"/>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88317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C475A4-ED30-4FBD-9017-5021ED457D86}" type="datetime1">
              <a:rPr lang="fr-FR" smtClean="0"/>
              <a:t>13/10/2019</a:t>
            </a:fld>
            <a:endParaRPr lang="fr-FR"/>
          </a:p>
        </p:txBody>
      </p:sp>
      <p:sp>
        <p:nvSpPr>
          <p:cNvPr id="3" name="Espace réservé du pied de page 2"/>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sp>
        <p:nvSpPr>
          <p:cNvPr id="4" name="Espace réservé du numéro de diapositive 3"/>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216582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7BB904-1934-44EA-89BD-DB7B5BCF4788}" type="datetime1">
              <a:rPr lang="fr-FR" smtClean="0"/>
              <a:t>13/10/2019</a:t>
            </a:fld>
            <a:endParaRPr lang="fr-FR"/>
          </a:p>
        </p:txBody>
      </p:sp>
      <p:sp>
        <p:nvSpPr>
          <p:cNvPr id="6" name="Espace réservé du pied de page 5"/>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sp>
        <p:nvSpPr>
          <p:cNvPr id="7" name="Espace réservé du numéro de diapositive 6"/>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413440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9D9A7BB-2DC6-43AC-A9C0-AEBEB7D60DBE}" type="datetime1">
              <a:rPr lang="fr-FR" smtClean="0"/>
              <a:t>13/10/2019</a:t>
            </a:fld>
            <a:endParaRPr lang="fr-FR"/>
          </a:p>
        </p:txBody>
      </p:sp>
      <p:sp>
        <p:nvSpPr>
          <p:cNvPr id="6" name="Espace réservé du pied de page 5"/>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sp>
        <p:nvSpPr>
          <p:cNvPr id="7" name="Espace réservé du numéro de diapositive 6"/>
          <p:cNvSpPr>
            <a:spLocks noGrp="1"/>
          </p:cNvSpPr>
          <p:nvPr>
            <p:ph type="sldNum" sz="quarter" idx="12"/>
          </p:nvPr>
        </p:nvSpPr>
        <p:spPr/>
        <p:txBody>
          <a:bodyPr/>
          <a:lstStyle/>
          <a:p>
            <a:fld id="{F563B09B-DDAB-45FD-86B6-640A8434A952}" type="slidenum">
              <a:rPr lang="fr-FR" smtClean="0"/>
              <a:t>‹N°›</a:t>
            </a:fld>
            <a:endParaRPr lang="fr-FR"/>
          </a:p>
        </p:txBody>
      </p:sp>
    </p:spTree>
    <p:extLst>
      <p:ext uri="{BB962C8B-B14F-4D97-AF65-F5344CB8AC3E}">
        <p14:creationId xmlns:p14="http://schemas.microsoft.com/office/powerpoint/2010/main" val="163547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63182-76E9-4484-8F49-A9C4F09DCCA1}" type="datetime1">
              <a:rPr lang="fr-FR" smtClean="0"/>
              <a:t>13/10/2019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Document d'aide à la programmation en résolution de problèmes - Type de problèmes / Classification de Vergnaud   - Coraline Nowicki CPC Circonscription de Dammartin en Goële</a:t>
            </a:r>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3B09B-DDAB-45FD-86B6-640A8434A952}" type="slidenum">
              <a:rPr lang="fr-FR" smtClean="0"/>
              <a:t>‹N°›</a:t>
            </a:fld>
            <a:endParaRPr lang="fr-FR" dirty="0"/>
          </a:p>
        </p:txBody>
      </p:sp>
    </p:spTree>
    <p:extLst>
      <p:ext uri="{BB962C8B-B14F-4D97-AF65-F5344CB8AC3E}">
        <p14:creationId xmlns:p14="http://schemas.microsoft.com/office/powerpoint/2010/main" val="2405705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6.emf"/><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7.emf"/><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8.emf"/><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3.emf"/><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4.emf"/><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5.emf"/><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image" Target="../media/image5.emf"/><Relationship Id="rId18" Type="http://schemas.openxmlformats.org/officeDocument/2006/relationships/image" Target="../media/image10.emf"/><Relationship Id="rId26" Type="http://schemas.openxmlformats.org/officeDocument/2006/relationships/image" Target="../media/image18.emf"/><Relationship Id="rId3" Type="http://schemas.openxmlformats.org/officeDocument/2006/relationships/slide" Target="slide4.xml"/><Relationship Id="rId21" Type="http://schemas.openxmlformats.org/officeDocument/2006/relationships/image" Target="../media/image13.emf"/><Relationship Id="rId7" Type="http://schemas.openxmlformats.org/officeDocument/2006/relationships/slide" Target="slide8.xml"/><Relationship Id="rId12" Type="http://schemas.openxmlformats.org/officeDocument/2006/relationships/image" Target="../media/image4.emf"/><Relationship Id="rId17" Type="http://schemas.openxmlformats.org/officeDocument/2006/relationships/image" Target="../media/image9.emf"/><Relationship Id="rId25" Type="http://schemas.openxmlformats.org/officeDocument/2006/relationships/image" Target="../media/image17.emf"/><Relationship Id="rId2" Type="http://schemas.openxmlformats.org/officeDocument/2006/relationships/notesSlide" Target="../notesSlides/notesSlide1.xml"/><Relationship Id="rId16" Type="http://schemas.openxmlformats.org/officeDocument/2006/relationships/image" Target="../media/image8.emf"/><Relationship Id="rId20" Type="http://schemas.openxmlformats.org/officeDocument/2006/relationships/image" Target="../media/image12.emf"/><Relationship Id="rId1" Type="http://schemas.openxmlformats.org/officeDocument/2006/relationships/slideLayout" Target="../slideLayouts/slideLayout1.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image" Target="../media/image16.emf"/><Relationship Id="rId5" Type="http://schemas.openxmlformats.org/officeDocument/2006/relationships/slide" Target="slide6.xml"/><Relationship Id="rId15" Type="http://schemas.openxmlformats.org/officeDocument/2006/relationships/image" Target="../media/image7.emf"/><Relationship Id="rId23" Type="http://schemas.openxmlformats.org/officeDocument/2006/relationships/image" Target="../media/image15.emf"/><Relationship Id="rId10" Type="http://schemas.openxmlformats.org/officeDocument/2006/relationships/slide" Target="slide11.xml"/><Relationship Id="rId19" Type="http://schemas.openxmlformats.org/officeDocument/2006/relationships/image" Target="../media/image11.emf"/><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image" Target="../media/image6.emf"/><Relationship Id="rId22" Type="http://schemas.openxmlformats.org/officeDocument/2006/relationships/image" Target="../media/image14.emf"/><Relationship Id="rId27" Type="http://schemas.openxmlformats.org/officeDocument/2006/relationships/image" Target="../media/image19.emf"/></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image" Target="../media/image23.emf"/><Relationship Id="rId3" Type="http://schemas.openxmlformats.org/officeDocument/2006/relationships/slide" Target="slide13.xml"/><Relationship Id="rId7" Type="http://schemas.openxmlformats.org/officeDocument/2006/relationships/slide" Target="slide17.xml"/><Relationship Id="rId12" Type="http://schemas.openxmlformats.org/officeDocument/2006/relationships/image" Target="../media/image22.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image" Target="../media/image21.emf"/><Relationship Id="rId5" Type="http://schemas.openxmlformats.org/officeDocument/2006/relationships/slide" Target="slide15.xml"/><Relationship Id="rId15" Type="http://schemas.openxmlformats.org/officeDocument/2006/relationships/image" Target="../media/image25.emf"/><Relationship Id="rId10" Type="http://schemas.openxmlformats.org/officeDocument/2006/relationships/image" Target="../media/image20.emf"/><Relationship Id="rId4" Type="http://schemas.openxmlformats.org/officeDocument/2006/relationships/slide" Target="slide14.xml"/><Relationship Id="rId9" Type="http://schemas.openxmlformats.org/officeDocument/2006/relationships/slide" Target="slide19.xml"/><Relationship Id="rId14" Type="http://schemas.openxmlformats.org/officeDocument/2006/relationships/image" Target="../media/image24.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2.emf"/><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3.emf"/><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4.emf"/><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Document d'aide à la programmation en résolution de problèmes - Type de problèmes / Classification de </a:t>
            </a:r>
            <a:r>
              <a:rPr lang="fr-FR" dirty="0" err="1" smtClean="0"/>
              <a:t>Vergnaud</a:t>
            </a:r>
            <a:r>
              <a:rPr lang="fr-FR" dirty="0" smtClean="0"/>
              <a:t>   - Coraline </a:t>
            </a:r>
            <a:r>
              <a:rPr lang="fr-FR" dirty="0" err="1" smtClean="0"/>
              <a:t>Nowicki</a:t>
            </a:r>
            <a:r>
              <a:rPr lang="fr-FR" dirty="0" smtClean="0"/>
              <a:t> CPC Circonscription de Dammartin en </a:t>
            </a:r>
            <a:r>
              <a:rPr lang="fr-FR" dirty="0" err="1" smtClean="0"/>
              <a:t>Goële</a:t>
            </a:r>
            <a:endParaRPr lang="fr-FR" dirty="0"/>
          </a:p>
        </p:txBody>
      </p:sp>
      <p:sp>
        <p:nvSpPr>
          <p:cNvPr id="5" name="Rectangle à coins arrondis 4"/>
          <p:cNvSpPr/>
          <p:nvPr/>
        </p:nvSpPr>
        <p:spPr>
          <a:xfrm>
            <a:off x="404949" y="378823"/>
            <a:ext cx="11351622" cy="5695406"/>
          </a:xfrm>
          <a:prstGeom prst="roundRect">
            <a:avLst/>
          </a:prstGeom>
          <a:solidFill>
            <a:srgbClr val="5B9BD5">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7202" y="978899"/>
            <a:ext cx="2143125" cy="2143125"/>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311" y="842146"/>
            <a:ext cx="2619375" cy="1743075"/>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3273" y="669471"/>
            <a:ext cx="2857500" cy="1600200"/>
          </a:xfrm>
          <a:prstGeom prst="rect">
            <a:avLst/>
          </a:prstGeom>
        </p:spPr>
      </p:pic>
      <p:sp>
        <p:nvSpPr>
          <p:cNvPr id="11" name="ZoneTexte 10"/>
          <p:cNvSpPr txBox="1"/>
          <p:nvPr/>
        </p:nvSpPr>
        <p:spPr>
          <a:xfrm>
            <a:off x="1040265" y="2867342"/>
            <a:ext cx="9262834" cy="2862322"/>
          </a:xfrm>
          <a:prstGeom prst="rect">
            <a:avLst/>
          </a:prstGeom>
          <a:noFill/>
        </p:spPr>
        <p:txBody>
          <a:bodyPr wrap="square" rtlCol="0">
            <a:spAutoFit/>
          </a:bodyPr>
          <a:lstStyle/>
          <a:p>
            <a:r>
              <a:rPr lang="fr-FR" dirty="0" smtClean="0"/>
              <a:t>Ce document propose une synthèse des différents types de problèmes</a:t>
            </a:r>
          </a:p>
          <a:p>
            <a:r>
              <a:rPr lang="fr-FR" dirty="0" smtClean="0"/>
              <a:t>additifs </a:t>
            </a:r>
            <a:r>
              <a:rPr lang="fr-FR" sz="1400" dirty="0" smtClean="0">
                <a:solidFill>
                  <a:srgbClr val="0070C0"/>
                </a:solidFill>
              </a:rPr>
              <a:t>(qui se résolvent par une addition ou une soustraction) </a:t>
            </a:r>
            <a:r>
              <a:rPr lang="fr-FR" dirty="0" smtClean="0"/>
              <a:t>et </a:t>
            </a:r>
          </a:p>
          <a:p>
            <a:r>
              <a:rPr lang="fr-FR" dirty="0" smtClean="0"/>
              <a:t>multiplicatifs </a:t>
            </a:r>
            <a:r>
              <a:rPr lang="fr-FR" sz="1400" dirty="0" smtClean="0">
                <a:solidFill>
                  <a:srgbClr val="0070C0"/>
                </a:solidFill>
              </a:rPr>
              <a:t>(qui se résolvent par une multiplication ou une division) </a:t>
            </a:r>
            <a:r>
              <a:rPr lang="fr-FR" dirty="0" smtClean="0"/>
              <a:t>selon la classification de </a:t>
            </a:r>
            <a:r>
              <a:rPr lang="fr-FR" dirty="0" err="1" smtClean="0"/>
              <a:t>Vergnaud</a:t>
            </a:r>
            <a:r>
              <a:rPr lang="fr-FR" dirty="0"/>
              <a:t>.</a:t>
            </a:r>
            <a:endParaRPr lang="fr-FR" dirty="0" smtClean="0"/>
          </a:p>
          <a:p>
            <a:endParaRPr lang="fr-FR" dirty="0"/>
          </a:p>
          <a:p>
            <a:r>
              <a:rPr lang="fr-FR" dirty="0" smtClean="0"/>
              <a:t>Pour chaque catégorie, un problème type est présenté dans les tableaux synthétiques (p2 et p3). </a:t>
            </a:r>
          </a:p>
          <a:p>
            <a:r>
              <a:rPr lang="fr-FR" dirty="0" smtClean="0"/>
              <a:t>Une banque de problèmes est proposée en lien pour chaque niveau de classe </a:t>
            </a:r>
            <a:r>
              <a:rPr lang="fr-FR" dirty="0" smtClean="0"/>
              <a:t>(Cliquer sur les niveaux de classe ou sur les flèches de bas de page). </a:t>
            </a:r>
            <a:r>
              <a:rPr lang="fr-FR" dirty="0" smtClean="0"/>
              <a:t>Les problèmes qui apparaissent en</a:t>
            </a:r>
            <a:r>
              <a:rPr lang="fr-FR" u="sng" dirty="0" smtClean="0"/>
              <a:t> jaune </a:t>
            </a:r>
            <a:r>
              <a:rPr lang="fr-FR" dirty="0" smtClean="0"/>
              <a:t>sont ceux qui sont proposés à titre d’exemple dans les attendus de fin d’année publiés sur </a:t>
            </a:r>
            <a:r>
              <a:rPr lang="fr-FR" dirty="0" err="1" smtClean="0"/>
              <a:t>Eduscol</a:t>
            </a:r>
            <a:r>
              <a:rPr lang="fr-FR" dirty="0" smtClean="0"/>
              <a:t> en complément des programmes ajustés de 2018. Vous pouvez également compléter cet espace avec vos propres problèmes.</a:t>
            </a:r>
            <a:endParaRPr lang="fr-FR" dirty="0"/>
          </a:p>
        </p:txBody>
      </p:sp>
    </p:spTree>
    <p:extLst>
      <p:ext uri="{BB962C8B-B14F-4D97-AF65-F5344CB8AC3E}">
        <p14:creationId xmlns:p14="http://schemas.microsoft.com/office/powerpoint/2010/main" val="42326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980182509"/>
              </p:ext>
            </p:extLst>
          </p:nvPr>
        </p:nvGraphicFramePr>
        <p:xfrm>
          <a:off x="138806" y="36036"/>
          <a:ext cx="5553657" cy="1676400"/>
        </p:xfrm>
        <a:graphic>
          <a:graphicData uri="http://schemas.openxmlformats.org/drawingml/2006/table">
            <a:tbl>
              <a:tblPr firstRow="1" bandRow="1">
                <a:tableStyleId>{00A15C55-8517-42AA-B614-E9B94910E393}</a:tableStyleId>
              </a:tblPr>
              <a:tblGrid>
                <a:gridCol w="981656"/>
                <a:gridCol w="2150772"/>
                <a:gridCol w="515458"/>
                <a:gridCol w="682278"/>
                <a:gridCol w="1223493"/>
              </a:tblGrid>
              <a:tr h="292784">
                <a:tc gridSpan="5">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r>
              <a:tr h="3607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kern="1200" dirty="0" smtClean="0">
                          <a:solidFill>
                            <a:schemeClr val="bg1">
                              <a:lumMod val="65000"/>
                            </a:schemeClr>
                          </a:solidFill>
                        </a:rPr>
                        <a:t>Composition de deux états</a:t>
                      </a:r>
                      <a:endParaRPr lang="fr-FR" sz="900" b="1" dirty="0">
                        <a:solidFill>
                          <a:schemeClr val="bg1">
                            <a:lumMod val="65000"/>
                          </a:schemeClr>
                        </a:solidFill>
                      </a:endParaRPr>
                    </a:p>
                  </a:txBody>
                  <a:tcPr/>
                </a:tc>
                <a:tc>
                  <a:txBody>
                    <a:bodyPr/>
                    <a:lstStyle/>
                    <a:p>
                      <a:pPr algn="ctr"/>
                      <a:r>
                        <a:rPr lang="fr-FR" sz="900" dirty="0" smtClean="0">
                          <a:solidFill>
                            <a:schemeClr val="bg1">
                              <a:lumMod val="65000"/>
                            </a:schemeClr>
                          </a:solidFill>
                        </a:rPr>
                        <a:t>Transformation d’un état</a:t>
                      </a:r>
                      <a:endParaRPr lang="fr-FR" sz="900" b="1" dirty="0">
                        <a:solidFill>
                          <a:schemeClr val="bg1">
                            <a:lumMod val="65000"/>
                          </a:schemeClr>
                        </a:solidFill>
                      </a:endParaRPr>
                    </a:p>
                  </a:txBody>
                  <a:tcPr/>
                </a:tc>
                <a:tc gridSpan="2">
                  <a:txBody>
                    <a:bodyPr/>
                    <a:lstStyle/>
                    <a:p>
                      <a:pPr algn="ctr"/>
                      <a:r>
                        <a:rPr lang="fr-FR" sz="900" b="1" dirty="0" smtClean="0"/>
                        <a:t>Comparaison</a:t>
                      </a:r>
                      <a:r>
                        <a:rPr lang="fr-FR" sz="900" b="1" baseline="0" dirty="0" smtClean="0"/>
                        <a:t> d’états</a:t>
                      </a:r>
                      <a:endParaRPr lang="fr-FR" sz="900" b="1" dirty="0">
                        <a:solidFill>
                          <a:schemeClr val="tx1"/>
                        </a:solidFill>
                      </a:endParaRPr>
                    </a:p>
                  </a:txBody>
                  <a:tcPr/>
                </a:tc>
                <a:tc hMerge="1">
                  <a:txBody>
                    <a:bodyPr/>
                    <a:lstStyle/>
                    <a:p>
                      <a:endParaRPr lang="fr-FR"/>
                    </a:p>
                  </a:txBody>
                  <a:tcPr/>
                </a:tc>
                <a:tc>
                  <a:txBody>
                    <a:bodyPr/>
                    <a:lstStyle/>
                    <a:p>
                      <a:pPr algn="ctr"/>
                      <a:r>
                        <a:rPr lang="fr-FR" sz="900" dirty="0" smtClean="0">
                          <a:solidFill>
                            <a:schemeClr val="bg1">
                              <a:lumMod val="65000"/>
                            </a:schemeClr>
                          </a:solidFill>
                        </a:rPr>
                        <a:t>Composition de transformation</a:t>
                      </a:r>
                      <a:endParaRPr lang="fr-FR" sz="900" b="1" dirty="0">
                        <a:solidFill>
                          <a:schemeClr val="bg1">
                            <a:lumMod val="65000"/>
                          </a:schemeClr>
                        </a:solidFill>
                      </a:endParaRPr>
                    </a:p>
                  </a:txBody>
                  <a:tcPr/>
                </a:tc>
              </a:tr>
              <a:tr h="3488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bg1">
                            <a:lumMod val="50000"/>
                          </a:schemeClr>
                        </a:solidFill>
                      </a:endParaRPr>
                    </a:p>
                  </a:txBody>
                  <a:tcPr/>
                </a:tc>
                <a:tc>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dirty="0">
                          <a:solidFill>
                            <a:schemeClr val="bg1">
                              <a:lumMod val="65000"/>
                            </a:schemeClr>
                          </a:solidFill>
                          <a:effectLst/>
                        </a:rPr>
                        <a:t>Recherche de l’un des états</a:t>
                      </a:r>
                      <a:endParaRPr lang="fr-FR" sz="7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b="1" dirty="0">
                          <a:effectLst/>
                        </a:rPr>
                        <a:t>Recherche de la comparaison</a:t>
                      </a:r>
                      <a:endParaRPr lang="fr-FR" sz="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endParaRPr lang="fr-FR" dirty="0"/>
                    </a:p>
                  </a:txBody>
                  <a:tcPr/>
                </a:tc>
              </a:tr>
              <a:tr h="610546">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smtClean="0"/>
                    </a:p>
                    <a:p>
                      <a:endParaRPr lang="fr-FR" dirty="0"/>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869538365"/>
              </p:ext>
            </p:extLst>
          </p:nvPr>
        </p:nvGraphicFramePr>
        <p:xfrm>
          <a:off x="138806" y="1794933"/>
          <a:ext cx="5553656" cy="1407876"/>
        </p:xfrm>
        <a:graphic>
          <a:graphicData uri="http://schemas.openxmlformats.org/drawingml/2006/table">
            <a:tbl>
              <a:tblPr firstRow="1" bandRow="1">
                <a:tableStyleId>{5C22544A-7EE6-4342-B048-85BDC9FD1C3A}</a:tableStyleId>
              </a:tblPr>
              <a:tblGrid>
                <a:gridCol w="587587"/>
                <a:gridCol w="4966069"/>
              </a:tblGrid>
              <a:tr h="460587">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endParaRPr lang="fr-FR" sz="900" b="1" kern="1200" dirty="0" smtClean="0">
                        <a:solidFill>
                          <a:srgbClr val="FFFF00"/>
                        </a:solidFill>
                        <a:effectLst/>
                        <a:latin typeface="+mn-lt"/>
                        <a:ea typeface="+mn-ea"/>
                        <a:cs typeface="+mn-cs"/>
                      </a:endParaRPr>
                    </a:p>
                  </a:txBody>
                  <a:tcPr/>
                </a:tc>
              </a:tr>
              <a:tr h="414378">
                <a:tc>
                  <a:txBody>
                    <a:bodyPr/>
                    <a:lstStyle/>
                    <a:p>
                      <a:endParaRPr lang="fr-FR"/>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6173079"/>
              </p:ext>
            </p:extLst>
          </p:nvPr>
        </p:nvGraphicFramePr>
        <p:xfrm>
          <a:off x="138806" y="3216649"/>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l’école, il y a 111 garçons et 257 filles. </a:t>
                      </a:r>
                    </a:p>
                    <a:p>
                      <a:pPr lvl="1"/>
                      <a:r>
                        <a:rPr lang="fr-FR" sz="900" b="1" kern="1200" dirty="0" smtClean="0">
                          <a:solidFill>
                            <a:srgbClr val="FFFF00"/>
                          </a:solidFill>
                          <a:effectLst/>
                          <a:latin typeface="+mn-lt"/>
                          <a:ea typeface="+mn-ea"/>
                          <a:cs typeface="+mn-cs"/>
                        </a:rPr>
                        <a:t>Combien y-a-t-il de filles de plus que de garçons ?</a:t>
                      </a:r>
                    </a:p>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a:p>
                  </a:txBody>
                  <a:tcPr/>
                </a:tc>
                <a:tc>
                  <a:txBody>
                    <a:bodyPr/>
                    <a:lstStyle/>
                    <a:p>
                      <a:pPr marL="171450" indent="-171450">
                        <a:buFont typeface="Arial" panose="020B0604020202020204" pitchFamily="34" charset="0"/>
                        <a:buChar char="•"/>
                      </a:pPr>
                      <a:r>
                        <a:rPr lang="fr-FR" sz="900" baseline="0" dirty="0" smtClean="0">
                          <a:solidFill>
                            <a:schemeClr val="tx1"/>
                          </a:solidFill>
                        </a:rPr>
                        <a:t>Dans  l’école </a:t>
                      </a:r>
                      <a:r>
                        <a:rPr lang="fr-FR" sz="900" baseline="0" dirty="0" smtClean="0">
                          <a:solidFill>
                            <a:schemeClr val="tx1"/>
                          </a:solidFill>
                        </a:rPr>
                        <a:t>Blaise Pascal, il y a 24 élèves dans le CE1 A et 27 élèves dans le CE1 B. </a:t>
                      </a:r>
                      <a:endParaRPr lang="fr-FR" sz="900" baseline="0" dirty="0" smtClean="0">
                        <a:solidFill>
                          <a:schemeClr val="tx1"/>
                        </a:solidFill>
                      </a:endParaRPr>
                    </a:p>
                    <a:p>
                      <a:pPr lvl="1"/>
                      <a:r>
                        <a:rPr lang="fr-FR" sz="900" baseline="0" dirty="0" smtClean="0">
                          <a:solidFill>
                            <a:schemeClr val="tx1"/>
                          </a:solidFill>
                        </a:rPr>
                        <a:t>Combien </a:t>
                      </a:r>
                      <a:r>
                        <a:rPr lang="fr-FR" sz="900" baseline="0" dirty="0" smtClean="0">
                          <a:solidFill>
                            <a:schemeClr val="tx1"/>
                          </a:solidFill>
                        </a:rPr>
                        <a:t>le CE1 B </a:t>
                      </a:r>
                      <a:r>
                        <a:rPr lang="fr-FR" sz="900" baseline="0" dirty="0" err="1" smtClean="0">
                          <a:solidFill>
                            <a:schemeClr val="tx1"/>
                          </a:solidFill>
                        </a:rPr>
                        <a:t>a-t-il</a:t>
                      </a:r>
                      <a:r>
                        <a:rPr lang="fr-FR" sz="900" baseline="0" dirty="0" smtClean="0">
                          <a:solidFill>
                            <a:schemeClr val="tx1"/>
                          </a:solidFill>
                        </a:rPr>
                        <a:t> d’élèves de plus que le CE1 A? </a:t>
                      </a:r>
                      <a:endParaRPr lang="fr-FR" sz="900" dirty="0">
                        <a:solidFill>
                          <a:schemeClr val="tx1"/>
                        </a:solidFill>
                      </a:endParaRPr>
                    </a:p>
                  </a:txBody>
                  <a:tcPr/>
                </a:tc>
              </a:tr>
              <a:tr h="414378">
                <a:tc>
                  <a:txBody>
                    <a:bodyPr/>
                    <a:lstStyle/>
                    <a:p>
                      <a:endParaRPr lang="fr-FR" dirty="0"/>
                    </a:p>
                  </a:txBody>
                  <a:tcPr/>
                </a:tc>
                <a:tc>
                  <a:txBody>
                    <a:bodyPr/>
                    <a:lstStyle/>
                    <a:p>
                      <a:pPr marL="171450" indent="-171450">
                        <a:buFont typeface="Arial" panose="020B0604020202020204" pitchFamily="34" charset="0"/>
                        <a:buChar char="•"/>
                      </a:pPr>
                      <a:r>
                        <a:rPr lang="fr-FR" sz="900" dirty="0" smtClean="0">
                          <a:solidFill>
                            <a:schemeClr val="tx1"/>
                          </a:solidFill>
                        </a:rPr>
                        <a:t>Cédric a ramassé 67 coquillages et Benoit en a ramassé 95</a:t>
                      </a:r>
                      <a:r>
                        <a:rPr lang="fr-FR" sz="900" dirty="0" smtClean="0">
                          <a:solidFill>
                            <a:schemeClr val="tx1"/>
                          </a:solidFill>
                        </a:rPr>
                        <a:t>.</a:t>
                      </a:r>
                    </a:p>
                    <a:p>
                      <a:pPr lvl="1"/>
                      <a:r>
                        <a:rPr lang="fr-FR" sz="900" dirty="0" smtClean="0">
                          <a:solidFill>
                            <a:schemeClr val="tx1"/>
                          </a:solidFill>
                        </a:rPr>
                        <a:t>Combien </a:t>
                      </a:r>
                      <a:r>
                        <a:rPr lang="fr-FR" sz="900" dirty="0" smtClean="0">
                          <a:solidFill>
                            <a:schemeClr val="tx1"/>
                          </a:solidFill>
                        </a:rPr>
                        <a:t>Benoit</a:t>
                      </a:r>
                      <a:r>
                        <a:rPr lang="fr-FR" sz="900" baseline="0" dirty="0" smtClean="0">
                          <a:solidFill>
                            <a:schemeClr val="tx1"/>
                          </a:solidFill>
                        </a:rPr>
                        <a:t> en </a:t>
                      </a:r>
                      <a:r>
                        <a:rPr lang="fr-FR" sz="900" baseline="0" dirty="0" err="1" smtClean="0">
                          <a:solidFill>
                            <a:schemeClr val="tx1"/>
                          </a:solidFill>
                        </a:rPr>
                        <a:t>a-t-il</a:t>
                      </a:r>
                      <a:r>
                        <a:rPr lang="fr-FR" sz="900" baseline="0" dirty="0" smtClean="0">
                          <a:solidFill>
                            <a:schemeClr val="tx1"/>
                          </a:solidFill>
                        </a:rPr>
                        <a:t> de plus que Cédric? </a:t>
                      </a:r>
                      <a:endParaRPr lang="fr-FR" sz="90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070637386"/>
              </p:ext>
            </p:extLst>
          </p:nvPr>
        </p:nvGraphicFramePr>
        <p:xfrm>
          <a:off x="138806" y="4686643"/>
          <a:ext cx="5553656" cy="1361834"/>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les collèges de la ville, il y a 2 734 garçons et 2 957 filles. Combien y-a-t-il de filles de plus que de garçons ?</a:t>
                      </a:r>
                    </a:p>
                    <a:p>
                      <a:endParaRPr lang="fr-FR" sz="1050" b="0" i="0" u="none" strike="noStrike" kern="1200" baseline="0" dirty="0" smtClean="0">
                        <a:solidFill>
                          <a:schemeClr val="tx1"/>
                        </a:solidFill>
                        <a:latin typeface="+mn-lt"/>
                        <a:ea typeface="+mn-ea"/>
                        <a:cs typeface="+mn-cs"/>
                      </a:endParaRPr>
                    </a:p>
                  </a:txBody>
                  <a:tcPr/>
                </a:tc>
              </a:tr>
              <a:tr h="368336">
                <a:tc>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293011011"/>
              </p:ext>
            </p:extLst>
          </p:nvPr>
        </p:nvGraphicFramePr>
        <p:xfrm>
          <a:off x="5945031" y="86542"/>
          <a:ext cx="6135352" cy="3116267"/>
        </p:xfrm>
        <a:graphic>
          <a:graphicData uri="http://schemas.openxmlformats.org/drawingml/2006/table">
            <a:tbl>
              <a:tblPr firstRow="1" bandRow="1">
                <a:tableStyleId>{5C22544A-7EE6-4342-B048-85BDC9FD1C3A}</a:tableStyleId>
              </a:tblPr>
              <a:tblGrid>
                <a:gridCol w="629185"/>
                <a:gridCol w="5506167"/>
              </a:tblGrid>
              <a:tr h="477211">
                <a:tc>
                  <a:txBody>
                    <a:bodyPr/>
                    <a:lstStyle/>
                    <a:p>
                      <a:r>
                        <a:rPr lang="fr-FR" dirty="0" smtClean="0"/>
                        <a:t>CM1</a:t>
                      </a:r>
                      <a:endParaRPr lang="fr-FR" dirty="0"/>
                    </a:p>
                  </a:txBody>
                  <a:tcPr>
                    <a:solidFill>
                      <a:srgbClr val="E0923C"/>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79872">
                <a:tc>
                  <a:txBody>
                    <a:bodyPr/>
                    <a:lstStyle/>
                    <a:p>
                      <a:endParaRPr lang="fr-FR"/>
                    </a:p>
                  </a:txBody>
                  <a:tcPr/>
                </a:tc>
                <a:tc>
                  <a:txBody>
                    <a:bodyPr/>
                    <a:lstStyle/>
                    <a:p>
                      <a:endParaRPr lang="fr-FR" sz="1050" dirty="0">
                        <a:solidFill>
                          <a:schemeClr val="tx1"/>
                        </a:solidFill>
                      </a:endParaRPr>
                    </a:p>
                  </a:txBody>
                  <a:tcPr/>
                </a:tc>
              </a:tr>
              <a:tr h="542785">
                <a:tc>
                  <a:txBody>
                    <a:bodyPr/>
                    <a:lstStyle/>
                    <a:p>
                      <a:endParaRPr lang="fr-FR" dirty="0"/>
                    </a:p>
                  </a:txBody>
                  <a:tcPr/>
                </a:tc>
                <a:tc>
                  <a:txBody>
                    <a:bodyPr/>
                    <a:lstStyle/>
                    <a:p>
                      <a:endParaRPr lang="fr-FR" sz="1050" dirty="0">
                        <a:solidFill>
                          <a:schemeClr val="tx1"/>
                        </a:solidFill>
                      </a:endParaRPr>
                    </a:p>
                  </a:txBody>
                  <a:tcPr/>
                </a:tc>
              </a:tr>
              <a:tr h="1416399">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520338334"/>
              </p:ext>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3" name="Imag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2229" y="1122408"/>
            <a:ext cx="405759" cy="52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426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4111151528"/>
              </p:ext>
            </p:extLst>
          </p:nvPr>
        </p:nvGraphicFramePr>
        <p:xfrm>
          <a:off x="138806" y="36036"/>
          <a:ext cx="5553658" cy="1470577"/>
        </p:xfrm>
        <a:graphic>
          <a:graphicData uri="http://schemas.openxmlformats.org/drawingml/2006/table">
            <a:tbl>
              <a:tblPr firstRow="1" bandRow="1">
                <a:tableStyleId>{00A15C55-8517-42AA-B614-E9B94910E393}</a:tableStyleId>
              </a:tblPr>
              <a:tblGrid>
                <a:gridCol w="981656"/>
                <a:gridCol w="1506828"/>
                <a:gridCol w="1313645"/>
                <a:gridCol w="888642"/>
                <a:gridCol w="862887"/>
              </a:tblGrid>
              <a:tr h="306947">
                <a:tc gridSpan="5">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tr>
              <a:tr h="3782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kern="1200" dirty="0" smtClean="0">
                          <a:solidFill>
                            <a:schemeClr val="bg1">
                              <a:lumMod val="65000"/>
                            </a:schemeClr>
                          </a:solidFill>
                        </a:rPr>
                        <a:t>Composition de deux 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Transformation d’un état</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Comparaison</a:t>
                      </a:r>
                      <a:r>
                        <a:rPr lang="fr-FR" sz="1050" baseline="0" dirty="0" smtClean="0">
                          <a:solidFill>
                            <a:schemeClr val="bg1">
                              <a:lumMod val="65000"/>
                            </a:schemeClr>
                          </a:solidFill>
                        </a:rPr>
                        <a:t> d’états</a:t>
                      </a:r>
                      <a:endParaRPr lang="fr-FR" sz="1050" b="1" dirty="0">
                        <a:solidFill>
                          <a:schemeClr val="bg1">
                            <a:lumMod val="65000"/>
                          </a:schemeClr>
                        </a:solidFill>
                      </a:endParaRPr>
                    </a:p>
                  </a:txBody>
                  <a:tcPr/>
                </a:tc>
                <a:tc gridSpan="2">
                  <a:txBody>
                    <a:bodyPr/>
                    <a:lstStyle/>
                    <a:p>
                      <a:pPr algn="ctr"/>
                      <a:r>
                        <a:rPr lang="fr-FR" sz="1050" b="1" dirty="0" smtClean="0"/>
                        <a:t>Composition de transformation</a:t>
                      </a:r>
                      <a:endParaRPr lang="fr-FR" sz="1050" b="1" dirty="0">
                        <a:solidFill>
                          <a:schemeClr val="tx1"/>
                        </a:solidFill>
                      </a:endParaRPr>
                    </a:p>
                  </a:txBody>
                  <a:tcPr/>
                </a:tc>
                <a:tc hMerge="1">
                  <a:txBody>
                    <a:bodyPr/>
                    <a:lstStyle/>
                    <a:p>
                      <a:endParaRPr lang="fr-FR"/>
                    </a:p>
                  </a:txBody>
                  <a:tcPr/>
                </a:tc>
              </a:tr>
              <a:tr h="3580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bg1">
                            <a:lumMod val="50000"/>
                          </a:schemeClr>
                        </a:solidFill>
                      </a:endParaRPr>
                    </a:p>
                  </a:txBody>
                  <a:tcPr/>
                </a:tc>
                <a:tc>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b="1" dirty="0">
                          <a:effectLst/>
                        </a:rPr>
                        <a:t>Recherche de la transformation composée</a:t>
                      </a:r>
                      <a:endParaRPr lang="fr-FR" sz="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dirty="0">
                          <a:solidFill>
                            <a:schemeClr val="bg1">
                              <a:lumMod val="65000"/>
                            </a:schemeClr>
                          </a:solidFill>
                          <a:effectLst/>
                        </a:rPr>
                        <a:t>Recherche de l’une des composantes</a:t>
                      </a:r>
                      <a:endParaRPr lang="fr-FR" sz="7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r>
              <a:tr h="394093">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535776057"/>
              </p:ext>
            </p:extLst>
          </p:nvPr>
        </p:nvGraphicFramePr>
        <p:xfrm>
          <a:off x="138806" y="1601559"/>
          <a:ext cx="5553656" cy="1143000"/>
        </p:xfrm>
        <a:graphic>
          <a:graphicData uri="http://schemas.openxmlformats.org/drawingml/2006/table">
            <a:tbl>
              <a:tblPr firstRow="1" bandRow="1">
                <a:tableStyleId>{5C22544A-7EE6-4342-B048-85BDC9FD1C3A}</a:tableStyleId>
              </a:tblPr>
              <a:tblGrid>
                <a:gridCol w="579041"/>
                <a:gridCol w="4974615"/>
              </a:tblGrid>
              <a:tr h="684439">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y avait 37 enfants dans un bus. Au premier arrêt, 12 enfants sont descendus. Au</a:t>
                      </a:r>
                    </a:p>
                    <a:p>
                      <a:r>
                        <a:rPr lang="fr-FR" sz="900" b="1" kern="1200" dirty="0" smtClean="0">
                          <a:solidFill>
                            <a:srgbClr val="FFFF00"/>
                          </a:solidFill>
                          <a:effectLst/>
                          <a:latin typeface="+mn-lt"/>
                          <a:ea typeface="+mn-ea"/>
                          <a:cs typeface="+mn-cs"/>
                        </a:rPr>
                        <a:t>deuxième arrêt, 7 enfants sont montés. Combien y-a-t-il d’enfants dans le bus maintenant ?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la bibliothèque de la classe, il y a 63 livres. Le professeur en apporte 25 de plus. Les élèves en empruntent 15. Combien y-a-t-il de livres dans la bibliothèque de la classe? </a:t>
                      </a:r>
                      <a:endParaRPr lang="fr-FR" sz="900" b="1" kern="120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kern="1200" dirty="0" smtClean="0">
                          <a:solidFill>
                            <a:srgbClr val="FFFF00"/>
                          </a:solidFill>
                          <a:effectLst/>
                          <a:latin typeface="+mn-lt"/>
                          <a:ea typeface="+mn-ea"/>
                          <a:cs typeface="+mn-cs"/>
                        </a:rPr>
                        <a:t>Il avait 28 euros. Il a acheté un livre à 12 euros et une trousse à 5 euros. Combien lui reste-t-il ?</a:t>
                      </a:r>
                      <a:endParaRPr lang="fr-FR" sz="900" b="1" kern="1200" dirty="0" smtClean="0">
                        <a:solidFill>
                          <a:srgbClr val="FFFF00"/>
                        </a:solidFill>
                        <a:effectLst/>
                        <a:latin typeface="+mn-lt"/>
                        <a:ea typeface="+mn-ea"/>
                        <a:cs typeface="+mn-cs"/>
                      </a:endParaRPr>
                    </a:p>
                  </a:txBody>
                  <a:tcPr/>
                </a:tc>
              </a:tr>
              <a:tr h="342219">
                <a:tc>
                  <a:txBody>
                    <a:bodyPr/>
                    <a:lstStyle/>
                    <a:p>
                      <a:endParaRPr lang="fr-FR"/>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4092235630"/>
              </p:ext>
            </p:extLst>
          </p:nvPr>
        </p:nvGraphicFramePr>
        <p:xfrm>
          <a:off x="138806" y="2725205"/>
          <a:ext cx="5553656" cy="1308906"/>
        </p:xfrm>
        <a:graphic>
          <a:graphicData uri="http://schemas.openxmlformats.org/drawingml/2006/table">
            <a:tbl>
              <a:tblPr firstRow="1" bandRow="1">
                <a:tableStyleId>{5C22544A-7EE6-4342-B048-85BDC9FD1C3A}</a:tableStyleId>
              </a:tblPr>
              <a:tblGrid>
                <a:gridCol w="569532"/>
                <a:gridCol w="4984124"/>
              </a:tblGrid>
              <a:tr h="810074">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sz="700" dirty="0" smtClean="0"/>
                    </a:p>
                    <a:p>
                      <a:endParaRPr lang="fr-FR" dirty="0"/>
                    </a:p>
                  </a:txBody>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y a 437 passagers dans un train. Au premier arrêt, 127 passagers descendent. Au second arrêt, 237 passagers montent. Combien y </a:t>
                      </a:r>
                      <a:r>
                        <a:rPr lang="fr-FR" sz="900" b="1" kern="1200" dirty="0" err="1" smtClean="0">
                          <a:solidFill>
                            <a:srgbClr val="FFFF00"/>
                          </a:solidFill>
                          <a:effectLst/>
                          <a:latin typeface="+mn-lt"/>
                          <a:ea typeface="+mn-ea"/>
                          <a:cs typeface="+mn-cs"/>
                        </a:rPr>
                        <a:t>a-t-il</a:t>
                      </a:r>
                      <a:r>
                        <a:rPr lang="fr-FR" sz="900" b="1" kern="1200" dirty="0" smtClean="0">
                          <a:solidFill>
                            <a:srgbClr val="FFFF00"/>
                          </a:solidFill>
                          <a:effectLst/>
                          <a:latin typeface="+mn-lt"/>
                          <a:ea typeface="+mn-ea"/>
                          <a:cs typeface="+mn-cs"/>
                        </a:rPr>
                        <a:t> de passagers dans le train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la bibliothèque de l'école, il y a 363 livres. Le professeur en apporte 125 de plus. Les élèves en empruntent 175. Combien y </a:t>
                      </a:r>
                      <a:r>
                        <a:rPr lang="fr-FR" sz="900" b="1" kern="1200" dirty="0" err="1" smtClean="0">
                          <a:solidFill>
                            <a:srgbClr val="FFFF00"/>
                          </a:solidFill>
                          <a:effectLst/>
                          <a:latin typeface="+mn-lt"/>
                          <a:ea typeface="+mn-ea"/>
                          <a:cs typeface="+mn-cs"/>
                        </a:rPr>
                        <a:t>a-t-il</a:t>
                      </a:r>
                      <a:r>
                        <a:rPr lang="fr-FR" sz="900" b="1" kern="1200" dirty="0" smtClean="0">
                          <a:solidFill>
                            <a:srgbClr val="FFFF00"/>
                          </a:solidFill>
                          <a:effectLst/>
                          <a:latin typeface="+mn-lt"/>
                          <a:ea typeface="+mn-ea"/>
                          <a:cs typeface="+mn-cs"/>
                        </a:rPr>
                        <a:t> de livres dans la bibliothèque de l'école?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avait 280 €. Il a acheté un livre à 12 €e t une console à 155 €. Combien lui reste-t-il? </a:t>
                      </a:r>
                    </a:p>
                  </a:txBody>
                  <a:tcPr/>
                </a:tc>
              </a:tr>
              <a:tr h="455466">
                <a:tc>
                  <a:txBody>
                    <a:bodyPr/>
                    <a:lstStyle/>
                    <a:p>
                      <a:endParaRPr lang="fr-FR"/>
                    </a:p>
                  </a:txBody>
                  <a:tcPr/>
                </a:tc>
                <a:tc>
                  <a:txBody>
                    <a:bodyPr/>
                    <a:lstStyle/>
                    <a:p>
                      <a:endParaRPr lang="fr-FR" sz="900" kern="1200" dirty="0" smtClean="0">
                        <a:solidFill>
                          <a:schemeClr val="dk1"/>
                        </a:solidFill>
                        <a:effectLst/>
                        <a:latin typeface="+mn-lt"/>
                        <a:ea typeface="+mn-ea"/>
                        <a:cs typeface="+mn-cs"/>
                      </a:endParaRPr>
                    </a:p>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525658659"/>
              </p:ext>
            </p:extLst>
          </p:nvPr>
        </p:nvGraphicFramePr>
        <p:xfrm>
          <a:off x="138806" y="4190017"/>
          <a:ext cx="5553656" cy="1930758"/>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700" dirty="0" smtClean="0"/>
                    </a:p>
                    <a:p>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y a 1 437 passagers dans un train. Au premier arrêt, 1 127 passagers descendent. Un peu plus loin, 1 237 passagers montent. Combien y </a:t>
                      </a:r>
                      <a:r>
                        <a:rPr lang="fr-FR" sz="900" b="1" kern="1200" dirty="0" err="1" smtClean="0">
                          <a:solidFill>
                            <a:srgbClr val="FFFF00"/>
                          </a:solidFill>
                          <a:effectLst/>
                          <a:latin typeface="+mn-lt"/>
                          <a:ea typeface="+mn-ea"/>
                          <a:cs typeface="+mn-cs"/>
                        </a:rPr>
                        <a:t>a-t-il</a:t>
                      </a:r>
                      <a:r>
                        <a:rPr lang="fr-FR" sz="900" b="1" kern="1200" dirty="0" smtClean="0">
                          <a:solidFill>
                            <a:srgbClr val="FFFF00"/>
                          </a:solidFill>
                          <a:effectLst/>
                          <a:latin typeface="+mn-lt"/>
                          <a:ea typeface="+mn-ea"/>
                          <a:cs typeface="+mn-cs"/>
                        </a:rPr>
                        <a:t> alors de passagers dans le train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Il  avait 1 280 €. Il a acheté un livre à 12 € et une console à 355 €. Combien lui reste-t-il ?</a:t>
                      </a:r>
                    </a:p>
                    <a:p>
                      <a:endParaRPr lang="fr-FR" sz="1050" b="0" i="0" u="none" strike="noStrike" kern="1200" baseline="0" dirty="0" smtClean="0">
                        <a:solidFill>
                          <a:schemeClr val="tx1"/>
                        </a:solidFill>
                        <a:latin typeface="+mn-lt"/>
                        <a:ea typeface="+mn-ea"/>
                        <a:cs typeface="+mn-cs"/>
                      </a:endParaRPr>
                    </a:p>
                  </a:txBody>
                  <a:tcPr/>
                </a:tc>
              </a:tr>
              <a:tr h="368336">
                <a:tc>
                  <a:txBody>
                    <a:bodyPr/>
                    <a:lstStyle/>
                    <a:p>
                      <a:endParaRPr lang="fr-FR"/>
                    </a:p>
                  </a:txBody>
                  <a:tcPr/>
                </a:tc>
                <a:tc>
                  <a:txBody>
                    <a:bodyPr/>
                    <a:lstStyle/>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Dans la bibliothèque de l'école, il y a 6 363 livres. La directrice de l’école achète 1 250 livres nouveaux. Les élèves en empruntent 2 175 le premier mois</a:t>
                      </a:r>
                      <a:r>
                        <a:rPr lang="fr-FR" sz="900" kern="1200" dirty="0" smtClean="0">
                          <a:solidFill>
                            <a:schemeClr val="dk1"/>
                          </a:solidFill>
                          <a:effectLst/>
                          <a:latin typeface="+mn-lt"/>
                          <a:ea typeface="+mn-ea"/>
                          <a:cs typeface="+mn-cs"/>
                        </a:rPr>
                        <a:t>.</a:t>
                      </a:r>
                    </a:p>
                    <a:p>
                      <a:pPr marL="457200" lvl="1" indent="0">
                        <a:buFont typeface="Arial" panose="020B0604020202020204" pitchFamily="34" charset="0"/>
                        <a:buNone/>
                      </a:pPr>
                      <a:r>
                        <a:rPr lang="fr-FR" sz="900" kern="1200" dirty="0" smtClean="0">
                          <a:solidFill>
                            <a:schemeClr val="dk1"/>
                          </a:solidFill>
                          <a:effectLst/>
                          <a:latin typeface="+mn-lt"/>
                          <a:ea typeface="+mn-ea"/>
                          <a:cs typeface="+mn-cs"/>
                        </a:rPr>
                        <a:t> </a:t>
                      </a:r>
                      <a:r>
                        <a:rPr lang="fr-FR" sz="900" kern="1200" dirty="0" smtClean="0">
                          <a:solidFill>
                            <a:schemeClr val="dk1"/>
                          </a:solidFill>
                          <a:effectLst/>
                          <a:latin typeface="+mn-lt"/>
                          <a:ea typeface="+mn-ea"/>
                          <a:cs typeface="+mn-cs"/>
                        </a:rPr>
                        <a:t>Combien y </a:t>
                      </a:r>
                      <a:r>
                        <a:rPr lang="fr-FR" sz="900" kern="1200" dirty="0" err="1" smtClean="0">
                          <a:solidFill>
                            <a:schemeClr val="dk1"/>
                          </a:solidFill>
                          <a:effectLst/>
                          <a:latin typeface="+mn-lt"/>
                          <a:ea typeface="+mn-ea"/>
                          <a:cs typeface="+mn-cs"/>
                        </a:rPr>
                        <a:t>a-t-il</a:t>
                      </a:r>
                      <a:r>
                        <a:rPr lang="fr-FR" sz="900" kern="1200" dirty="0" smtClean="0">
                          <a:solidFill>
                            <a:schemeClr val="dk1"/>
                          </a:solidFill>
                          <a:effectLst/>
                          <a:latin typeface="+mn-lt"/>
                          <a:ea typeface="+mn-ea"/>
                          <a:cs typeface="+mn-cs"/>
                        </a:rPr>
                        <a:t> de livres à la fin </a:t>
                      </a:r>
                      <a:r>
                        <a:rPr lang="fr-FR" sz="900" kern="1200" dirty="0" smtClean="0">
                          <a:solidFill>
                            <a:schemeClr val="dk1"/>
                          </a:solidFill>
                          <a:effectLst/>
                          <a:latin typeface="+mn-lt"/>
                          <a:ea typeface="+mn-ea"/>
                          <a:cs typeface="+mn-cs"/>
                        </a:rPr>
                        <a:t>du </a:t>
                      </a:r>
                      <a:r>
                        <a:rPr lang="fr-FR" sz="900" kern="1200" dirty="0" smtClean="0">
                          <a:solidFill>
                            <a:schemeClr val="dk1"/>
                          </a:solidFill>
                          <a:effectLst/>
                          <a:latin typeface="+mn-lt"/>
                          <a:ea typeface="+mn-ea"/>
                          <a:cs typeface="+mn-cs"/>
                        </a:rPr>
                        <a:t>premier mois?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14378">
                <a:tc>
                  <a:txBody>
                    <a:bodyPr/>
                    <a:lstStyle/>
                    <a:p>
                      <a:endParaRPr lang="fr-FR" dirty="0"/>
                    </a:p>
                  </a:txBody>
                  <a:tcPr/>
                </a:tc>
                <a:tc>
                  <a:txBody>
                    <a:bodyPr/>
                    <a:lstStyle/>
                    <a:p>
                      <a:endParaRPr lang="fr-FR" sz="900" b="1" kern="1200" dirty="0">
                        <a:solidFill>
                          <a:srgbClr val="FFFF00"/>
                        </a:solidFill>
                        <a:effectLst/>
                        <a:latin typeface="+mn-lt"/>
                        <a:ea typeface="+mn-ea"/>
                        <a:cs typeface="+mn-cs"/>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049788237"/>
              </p:ext>
            </p:extLst>
          </p:nvPr>
        </p:nvGraphicFramePr>
        <p:xfrm>
          <a:off x="5945031" y="86543"/>
          <a:ext cx="6135352" cy="3008350"/>
        </p:xfrm>
        <a:graphic>
          <a:graphicData uri="http://schemas.openxmlformats.org/drawingml/2006/table">
            <a:tbl>
              <a:tblPr firstRow="1" bandRow="1">
                <a:tableStyleId>{5C22544A-7EE6-4342-B048-85BDC9FD1C3A}</a:tableStyleId>
              </a:tblPr>
              <a:tblGrid>
                <a:gridCol w="629185"/>
                <a:gridCol w="5506167"/>
              </a:tblGrid>
              <a:tr h="460685">
                <a:tc>
                  <a:txBody>
                    <a:bodyPr/>
                    <a:lstStyle/>
                    <a:p>
                      <a:r>
                        <a:rPr lang="fr-FR" dirty="0" smtClean="0"/>
                        <a:t>CM1</a:t>
                      </a:r>
                      <a:endParaRPr lang="fr-FR" dirty="0"/>
                    </a:p>
                  </a:txBody>
                  <a:tcPr>
                    <a:solidFill>
                      <a:srgbClr val="E0923C"/>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56328">
                <a:tc>
                  <a:txBody>
                    <a:bodyPr/>
                    <a:lstStyle/>
                    <a:p>
                      <a:endParaRPr lang="fr-FR"/>
                    </a:p>
                  </a:txBody>
                  <a:tcPr/>
                </a:tc>
                <a:tc>
                  <a:txBody>
                    <a:bodyPr/>
                    <a:lstStyle/>
                    <a:p>
                      <a:endParaRPr lang="fr-FR" sz="1050" dirty="0">
                        <a:solidFill>
                          <a:schemeClr val="tx1"/>
                        </a:solidFill>
                      </a:endParaRPr>
                    </a:p>
                  </a:txBody>
                  <a:tcPr/>
                </a:tc>
              </a:tr>
              <a:tr h="523988">
                <a:tc>
                  <a:txBody>
                    <a:bodyPr/>
                    <a:lstStyle/>
                    <a:p>
                      <a:endParaRPr lang="fr-FR" dirty="0"/>
                    </a:p>
                  </a:txBody>
                  <a:tcPr/>
                </a:tc>
                <a:tc>
                  <a:txBody>
                    <a:bodyPr/>
                    <a:lstStyle/>
                    <a:p>
                      <a:endParaRPr lang="fr-FR" sz="1050" dirty="0">
                        <a:solidFill>
                          <a:schemeClr val="tx1"/>
                        </a:solidFill>
                      </a:endParaRPr>
                    </a:p>
                  </a:txBody>
                  <a:tcPr/>
                </a:tc>
              </a:tr>
              <a:tr h="1367349">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220728120"/>
              </p:ext>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3" name="Imag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1157640"/>
            <a:ext cx="673957" cy="315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512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572329105"/>
              </p:ext>
            </p:extLst>
          </p:nvPr>
        </p:nvGraphicFramePr>
        <p:xfrm>
          <a:off x="138806" y="36036"/>
          <a:ext cx="5553658" cy="1518444"/>
        </p:xfrm>
        <a:graphic>
          <a:graphicData uri="http://schemas.openxmlformats.org/drawingml/2006/table">
            <a:tbl>
              <a:tblPr firstRow="1" bandRow="1">
                <a:tableStyleId>{00A15C55-8517-42AA-B614-E9B94910E393}</a:tableStyleId>
              </a:tblPr>
              <a:tblGrid>
                <a:gridCol w="981656"/>
                <a:gridCol w="1506828"/>
                <a:gridCol w="1313645"/>
                <a:gridCol w="888642"/>
                <a:gridCol w="862887"/>
              </a:tblGrid>
              <a:tr h="306947">
                <a:tc gridSpan="5">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tr>
              <a:tr h="3782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kern="1200" dirty="0" smtClean="0">
                          <a:solidFill>
                            <a:schemeClr val="bg1">
                              <a:lumMod val="65000"/>
                            </a:schemeClr>
                          </a:solidFill>
                        </a:rPr>
                        <a:t>Composition de deux 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Transformation d’un état</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Comparaison</a:t>
                      </a:r>
                      <a:r>
                        <a:rPr lang="fr-FR" sz="1050" baseline="0" dirty="0" smtClean="0">
                          <a:solidFill>
                            <a:schemeClr val="bg1">
                              <a:lumMod val="65000"/>
                            </a:schemeClr>
                          </a:solidFill>
                        </a:rPr>
                        <a:t> d’états</a:t>
                      </a:r>
                      <a:endParaRPr lang="fr-FR" sz="1050" b="1" dirty="0">
                        <a:solidFill>
                          <a:schemeClr val="bg1">
                            <a:lumMod val="65000"/>
                          </a:schemeClr>
                        </a:solidFill>
                      </a:endParaRPr>
                    </a:p>
                  </a:txBody>
                  <a:tcPr/>
                </a:tc>
                <a:tc gridSpan="2">
                  <a:txBody>
                    <a:bodyPr/>
                    <a:lstStyle/>
                    <a:p>
                      <a:pPr algn="ctr"/>
                      <a:r>
                        <a:rPr lang="fr-FR" sz="1050" b="1" dirty="0" smtClean="0"/>
                        <a:t>Composition de transformation</a:t>
                      </a:r>
                      <a:endParaRPr lang="fr-FR" sz="1050" b="1" dirty="0">
                        <a:solidFill>
                          <a:schemeClr val="tx1"/>
                        </a:solidFill>
                      </a:endParaRPr>
                    </a:p>
                  </a:txBody>
                  <a:tcPr/>
                </a:tc>
                <a:tc hMerge="1">
                  <a:txBody>
                    <a:bodyPr/>
                    <a:lstStyle/>
                    <a:p>
                      <a:endParaRPr lang="fr-FR"/>
                    </a:p>
                  </a:txBody>
                  <a:tcPr/>
                </a:tc>
              </a:tr>
              <a:tr h="3580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bg1">
                            <a:lumMod val="50000"/>
                          </a:schemeClr>
                        </a:solidFill>
                      </a:endParaRPr>
                    </a:p>
                  </a:txBody>
                  <a:tcPr/>
                </a:tc>
                <a:tc>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dirty="0">
                          <a:solidFill>
                            <a:schemeClr val="bg1">
                              <a:lumMod val="65000"/>
                            </a:schemeClr>
                          </a:solidFill>
                          <a:effectLst/>
                        </a:rPr>
                        <a:t>Recherche de la transformation composée</a:t>
                      </a:r>
                      <a:endParaRPr lang="fr-FR" sz="7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b="1" dirty="0">
                          <a:effectLst/>
                        </a:rPr>
                        <a:t>Recherche de l’une des composantes</a:t>
                      </a:r>
                      <a:endParaRPr lang="fr-FR" sz="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r>
              <a:tr h="394093">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smtClean="0"/>
                    </a:p>
                    <a:p>
                      <a:endParaRPr lang="fr-FR" sz="500" dirty="0"/>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58012881"/>
              </p:ext>
            </p:extLst>
          </p:nvPr>
        </p:nvGraphicFramePr>
        <p:xfrm>
          <a:off x="138806" y="1626294"/>
          <a:ext cx="5553656" cy="1407876"/>
        </p:xfrm>
        <a:graphic>
          <a:graphicData uri="http://schemas.openxmlformats.org/drawingml/2006/table">
            <a:tbl>
              <a:tblPr firstRow="1" bandRow="1">
                <a:tableStyleId>{5C22544A-7EE6-4342-B048-85BDC9FD1C3A}</a:tableStyleId>
              </a:tblPr>
              <a:tblGrid>
                <a:gridCol w="579041"/>
                <a:gridCol w="4974615"/>
              </a:tblGrid>
              <a:tr h="433112">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endParaRPr lang="fr-FR" sz="900" b="1" kern="1200" dirty="0" smtClean="0">
                        <a:solidFill>
                          <a:srgbClr val="FFFF00"/>
                        </a:solidFill>
                        <a:effectLst/>
                        <a:latin typeface="+mn-lt"/>
                        <a:ea typeface="+mn-ea"/>
                        <a:cs typeface="+mn-cs"/>
                      </a:endParaRPr>
                    </a:p>
                  </a:txBody>
                  <a:tcPr/>
                </a:tc>
              </a:tr>
              <a:tr h="414378">
                <a:tc>
                  <a:txBody>
                    <a:bodyPr/>
                    <a:lstStyle/>
                    <a:p>
                      <a:endParaRPr lang="fr-FR" dirty="0"/>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4284893238"/>
              </p:ext>
            </p:extLst>
          </p:nvPr>
        </p:nvGraphicFramePr>
        <p:xfrm>
          <a:off x="138806" y="3196326"/>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la bibliothèque de l'école, il y a 484 livres. Il y a 135 romans policiers, 221 bandes dessinées. Les autres sont des livres documentaires. Combien y-a-t-il de livres documentaires? </a:t>
                      </a:r>
                    </a:p>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4049420896"/>
              </p:ext>
            </p:extLst>
          </p:nvPr>
        </p:nvGraphicFramePr>
        <p:xfrm>
          <a:off x="138806" y="4766359"/>
          <a:ext cx="5553656" cy="1422794"/>
        </p:xfrm>
        <a:graphic>
          <a:graphicData uri="http://schemas.openxmlformats.org/drawingml/2006/table">
            <a:tbl>
              <a:tblPr firstRow="1" bandRow="1">
                <a:tableStyleId>{5C22544A-7EE6-4342-B048-85BDC9FD1C3A}</a:tableStyleId>
              </a:tblPr>
              <a:tblGrid>
                <a:gridCol w="569532"/>
                <a:gridCol w="4984124"/>
              </a:tblGrid>
              <a:tr h="368336">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la bibliothèque de l'école, il y a 7 986 livres. Il y a 4 359 romans policiers, 1 226 bandes </a:t>
                      </a:r>
                    </a:p>
                    <a:p>
                      <a:r>
                        <a:rPr lang="fr-FR" sz="900" b="1" kern="1200" dirty="0" smtClean="0">
                          <a:solidFill>
                            <a:srgbClr val="FFFF00"/>
                          </a:solidFill>
                          <a:effectLst/>
                          <a:latin typeface="+mn-lt"/>
                          <a:ea typeface="+mn-ea"/>
                          <a:cs typeface="+mn-cs"/>
                        </a:rPr>
                        <a:t>dessinées. Les autres sont des livres documentaires</a:t>
                      </a:r>
                      <a:r>
                        <a:rPr lang="fr-FR" sz="900" b="1" kern="1200" dirty="0" smtClean="0">
                          <a:solidFill>
                            <a:srgbClr val="FFFF00"/>
                          </a:solidFill>
                          <a:effectLst/>
                          <a:latin typeface="+mn-lt"/>
                          <a:ea typeface="+mn-ea"/>
                          <a:cs typeface="+mn-cs"/>
                        </a:rPr>
                        <a:t>.</a:t>
                      </a:r>
                    </a:p>
                    <a:p>
                      <a:pPr lvl="1"/>
                      <a:r>
                        <a:rPr lang="fr-FR" sz="900" b="1" kern="1200" dirty="0" smtClean="0">
                          <a:solidFill>
                            <a:srgbClr val="FFFF00"/>
                          </a:solidFill>
                          <a:effectLst/>
                          <a:latin typeface="+mn-lt"/>
                          <a:ea typeface="+mn-ea"/>
                          <a:cs typeface="+mn-cs"/>
                        </a:rPr>
                        <a:t> </a:t>
                      </a:r>
                      <a:r>
                        <a:rPr lang="fr-FR" sz="900" b="1" kern="1200" dirty="0" smtClean="0">
                          <a:solidFill>
                            <a:srgbClr val="FFFF00"/>
                          </a:solidFill>
                          <a:effectLst/>
                          <a:latin typeface="+mn-lt"/>
                          <a:ea typeface="+mn-ea"/>
                          <a:cs typeface="+mn-cs"/>
                        </a:rPr>
                        <a:t>Combien y-a-t-il de livres </a:t>
                      </a:r>
                      <a:r>
                        <a:rPr lang="fr-FR" sz="900" b="1" kern="1200" dirty="0" smtClean="0">
                          <a:solidFill>
                            <a:srgbClr val="FFFF00"/>
                          </a:solidFill>
                          <a:effectLst/>
                          <a:latin typeface="+mn-lt"/>
                          <a:ea typeface="+mn-ea"/>
                          <a:cs typeface="+mn-cs"/>
                        </a:rPr>
                        <a:t>documentaires</a:t>
                      </a:r>
                      <a:r>
                        <a:rPr lang="fr-FR" sz="900" b="1" kern="1200" dirty="0" smtClean="0">
                          <a:solidFill>
                            <a:srgbClr val="FFFF00"/>
                          </a:solidFill>
                          <a:effectLst/>
                          <a:latin typeface="+mn-lt"/>
                          <a:ea typeface="+mn-ea"/>
                          <a:cs typeface="+mn-cs"/>
                        </a:rPr>
                        <a:t>? </a:t>
                      </a:r>
                    </a:p>
                    <a:p>
                      <a:endParaRPr lang="fr-FR" sz="900" b="1" kern="1200" dirty="0" smtClean="0">
                        <a:solidFill>
                          <a:srgbClr val="FFFF00"/>
                        </a:solidFill>
                        <a:effectLst/>
                        <a:latin typeface="+mn-lt"/>
                        <a:ea typeface="+mn-ea"/>
                        <a:cs typeface="+mn-cs"/>
                      </a:endParaRPr>
                    </a:p>
                  </a:txBody>
                  <a:tcPr/>
                </a:tc>
              </a:tr>
              <a:tr h="368336">
                <a:tc>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239218520"/>
              </p:ext>
            </p:extLst>
          </p:nvPr>
        </p:nvGraphicFramePr>
        <p:xfrm>
          <a:off x="5945031" y="86543"/>
          <a:ext cx="6135352" cy="2947628"/>
        </p:xfrm>
        <a:graphic>
          <a:graphicData uri="http://schemas.openxmlformats.org/drawingml/2006/table">
            <a:tbl>
              <a:tblPr firstRow="1" bandRow="1">
                <a:tableStyleId>{5C22544A-7EE6-4342-B048-85BDC9FD1C3A}</a:tableStyleId>
              </a:tblPr>
              <a:tblGrid>
                <a:gridCol w="629185"/>
                <a:gridCol w="5506167"/>
              </a:tblGrid>
              <a:tr h="451386">
                <a:tc>
                  <a:txBody>
                    <a:bodyPr/>
                    <a:lstStyle/>
                    <a:p>
                      <a:r>
                        <a:rPr lang="fr-FR" dirty="0" smtClean="0"/>
                        <a:t>CM1</a:t>
                      </a:r>
                      <a:endParaRPr lang="fr-FR" dirty="0"/>
                    </a:p>
                  </a:txBody>
                  <a:tcPr>
                    <a:solidFill>
                      <a:srgbClr val="E0923C"/>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43080">
                <a:tc>
                  <a:txBody>
                    <a:bodyPr/>
                    <a:lstStyle/>
                    <a:p>
                      <a:endParaRPr lang="fr-FR"/>
                    </a:p>
                  </a:txBody>
                  <a:tcPr/>
                </a:tc>
                <a:tc>
                  <a:txBody>
                    <a:bodyPr/>
                    <a:lstStyle/>
                    <a:p>
                      <a:endParaRPr lang="fr-FR" sz="1050" dirty="0">
                        <a:solidFill>
                          <a:schemeClr val="tx1"/>
                        </a:solidFill>
                      </a:endParaRPr>
                    </a:p>
                  </a:txBody>
                  <a:tcPr/>
                </a:tc>
              </a:tr>
              <a:tr h="513412">
                <a:tc>
                  <a:txBody>
                    <a:bodyPr/>
                    <a:lstStyle/>
                    <a:p>
                      <a:endParaRPr lang="fr-FR" dirty="0"/>
                    </a:p>
                  </a:txBody>
                  <a:tcPr/>
                </a:tc>
                <a:tc>
                  <a:txBody>
                    <a:bodyPr/>
                    <a:lstStyle/>
                    <a:p>
                      <a:endParaRPr lang="fr-FR" sz="1050" dirty="0">
                        <a:solidFill>
                          <a:schemeClr val="tx1"/>
                        </a:solidFill>
                      </a:endParaRPr>
                    </a:p>
                  </a:txBody>
                  <a:tcPr/>
                </a:tc>
              </a:tr>
              <a:tr h="1339750">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396887642"/>
              </p:ext>
            </p:extLst>
          </p:nvPr>
        </p:nvGraphicFramePr>
        <p:xfrm>
          <a:off x="5945031" y="3196328"/>
          <a:ext cx="6135352" cy="3014121"/>
        </p:xfrm>
        <a:graphic>
          <a:graphicData uri="http://schemas.openxmlformats.org/drawingml/2006/table">
            <a:tbl>
              <a:tblPr firstRow="1" bandRow="1">
                <a:tableStyleId>{5C22544A-7EE6-4342-B048-85BDC9FD1C3A}</a:tableStyleId>
              </a:tblPr>
              <a:tblGrid>
                <a:gridCol w="629185"/>
                <a:gridCol w="5506167"/>
              </a:tblGrid>
              <a:tr h="546597">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759692">
                <a:tc>
                  <a:txBody>
                    <a:bodyPr/>
                    <a:lstStyle/>
                    <a:p>
                      <a:endParaRPr lang="fr-FR"/>
                    </a:p>
                  </a:txBody>
                  <a:tcPr/>
                </a:tc>
                <a:tc>
                  <a:txBody>
                    <a:bodyPr/>
                    <a:lstStyle/>
                    <a:p>
                      <a:endParaRPr lang="fr-FR" sz="1050" dirty="0">
                        <a:solidFill>
                          <a:schemeClr val="tx1"/>
                        </a:solidFill>
                      </a:endParaRPr>
                    </a:p>
                  </a:txBody>
                  <a:tcPr/>
                </a:tc>
              </a:tr>
              <a:tr h="621706">
                <a:tc>
                  <a:txBody>
                    <a:bodyPr/>
                    <a:lstStyle/>
                    <a:p>
                      <a:endParaRPr lang="fr-FR" dirty="0"/>
                    </a:p>
                  </a:txBody>
                  <a:tcPr/>
                </a:tc>
                <a:tc>
                  <a:txBody>
                    <a:bodyPr/>
                    <a:lstStyle/>
                    <a:p>
                      <a:endParaRPr lang="fr-FR" sz="1050" dirty="0">
                        <a:solidFill>
                          <a:schemeClr val="tx1"/>
                        </a:solidFill>
                      </a:endParaRPr>
                    </a:p>
                  </a:txBody>
                  <a:tcPr/>
                </a:tc>
              </a:tr>
              <a:tr h="1086126">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3" name="Imag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2919" y="1166373"/>
            <a:ext cx="693451" cy="362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361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903165726"/>
              </p:ext>
            </p:extLst>
          </p:nvPr>
        </p:nvGraphicFramePr>
        <p:xfrm>
          <a:off x="138803" y="97252"/>
          <a:ext cx="5553659" cy="1301242"/>
        </p:xfrm>
        <a:graphic>
          <a:graphicData uri="http://schemas.openxmlformats.org/drawingml/2006/table">
            <a:tbl>
              <a:tblPr firstRow="1" bandRow="1">
                <a:tableStyleId>{10A1B5D5-9B99-4C35-A422-299274C87663}</a:tableStyleId>
              </a:tblPr>
              <a:tblGrid>
                <a:gridCol w="981656"/>
                <a:gridCol w="753414"/>
                <a:gridCol w="753414"/>
                <a:gridCol w="656823"/>
                <a:gridCol w="656823"/>
                <a:gridCol w="888642"/>
                <a:gridCol w="862887"/>
              </a:tblGrid>
              <a:tr h="349655">
                <a:tc gridSpan="7">
                  <a:txBody>
                    <a:bodyPr/>
                    <a:lstStyle/>
                    <a:p>
                      <a:pPr algn="ctr">
                        <a:lnSpc>
                          <a:spcPct val="107000"/>
                        </a:lnSpc>
                        <a:spcAft>
                          <a:spcPts val="0"/>
                        </a:spcAft>
                      </a:pPr>
                      <a:r>
                        <a:rPr lang="fr-FR" sz="1400" dirty="0" smtClean="0">
                          <a:solidFill>
                            <a:srgbClr val="7030A0"/>
                          </a:solidFill>
                          <a:effectLst/>
                        </a:rPr>
                        <a:t>Problèmes multiplicatifs et de division</a:t>
                      </a: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F66"/>
                    </a:solidFill>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r>
              <a:tr h="28795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b="1" dirty="0" smtClean="0">
                          <a:solidFill>
                            <a:schemeClr val="tx1"/>
                          </a:solidFill>
                        </a:rPr>
                        <a:t>Problèmes ternaires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fr-FR" sz="105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Problèmes quaternaires</a:t>
                      </a:r>
                      <a:endParaRPr lang="fr-FR" sz="105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3634">
                <a:tc>
                  <a:txBody>
                    <a:bodyPr/>
                    <a:lstStyle/>
                    <a:p>
                      <a:pPr algn="ctr">
                        <a:lnSpc>
                          <a:spcPct val="107000"/>
                        </a:lnSpc>
                        <a:spcAft>
                          <a:spcPts val="0"/>
                        </a:spcAft>
                      </a:pPr>
                      <a:r>
                        <a:rPr lang="fr-FR" sz="700" b="1" dirty="0">
                          <a:effectLst/>
                          <a:latin typeface="Arial" panose="020B0604020202020204" pitchFamily="34" charset="0"/>
                          <a:ea typeface="Calibri" panose="020F0502020204030204" pitchFamily="34" charset="0"/>
                          <a:cs typeface="Times New Roman" panose="02020603050405020304" pitchFamily="18" charset="0"/>
                        </a:rPr>
                        <a:t>n fois plus objet A </a:t>
                      </a:r>
                      <a:r>
                        <a:rPr lang="fr-FR" sz="700" b="1" dirty="0" smtClean="0">
                          <a:effectLst/>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1" dirty="0">
                          <a:effectLst/>
                          <a:latin typeface="Arial" panose="020B0604020202020204" pitchFamily="34" charset="0"/>
                          <a:ea typeface="Calibri" panose="020F0502020204030204" pitchFamily="34" charset="0"/>
                          <a:cs typeface="Times New Roman" panose="02020603050405020304" pitchFamily="18" charset="0"/>
                        </a:rPr>
                        <a:t>n fois moins objet B </a:t>
                      </a:r>
                      <a:r>
                        <a:rPr lang="fr-FR" sz="700" b="1" dirty="0" smtClean="0">
                          <a:effectLst/>
                          <a:latin typeface="Arial" panose="020B0604020202020204" pitchFamily="34" charset="0"/>
                          <a:ea typeface="Calibri" panose="020F0502020204030204" pitchFamily="34" charset="0"/>
                          <a:cs typeface="Times New Roman" panose="02020603050405020304" pitchFamily="18" charset="0"/>
                        </a:rPr>
                        <a:t> </a:t>
                      </a:r>
                      <a:r>
                        <a:rPr lang="fr-FR" sz="700" b="1" dirty="0">
                          <a:effectLst/>
                          <a:latin typeface="Arial" panose="020B0604020202020204" pitchFamily="34" charset="0"/>
                          <a:ea typeface="Calibri" panose="020F0502020204030204" pitchFamily="34" charset="0"/>
                          <a:cs typeface="Times New Roman" panose="02020603050405020304" pitchFamily="18" charset="0"/>
                        </a:rPr>
                        <a:t>?</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produit cartésien </a:t>
                      </a:r>
                      <a:r>
                        <a:rPr lang="fr-FR" sz="700" b="0" dirty="0" err="1">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AxB</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configuration rectangulaire</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54304" marR="5430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843803775"/>
              </p:ext>
            </p:extLst>
          </p:nvPr>
        </p:nvGraphicFramePr>
        <p:xfrm>
          <a:off x="138806" y="1687538"/>
          <a:ext cx="5553656" cy="1336421"/>
        </p:xfrm>
        <a:graphic>
          <a:graphicData uri="http://schemas.openxmlformats.org/drawingml/2006/table">
            <a:tbl>
              <a:tblPr firstRow="1" bandRow="1">
                <a:tableStyleId>{5C22544A-7EE6-4342-B048-85BDC9FD1C3A}</a:tableStyleId>
              </a:tblPr>
              <a:tblGrid>
                <a:gridCol w="579041"/>
                <a:gridCol w="4974615"/>
              </a:tblGrid>
              <a:tr h="604901">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endParaRPr lang="fr-FR" sz="1050" b="0" i="0" u="none" strike="noStrike" kern="1200" baseline="0" dirty="0" smtClean="0">
                        <a:solidFill>
                          <a:schemeClr val="tx1"/>
                        </a:solidFill>
                        <a:latin typeface="+mn-lt"/>
                        <a:ea typeface="+mn-ea"/>
                        <a:cs typeface="+mn-cs"/>
                      </a:endParaRPr>
                    </a:p>
                  </a:txBody>
                  <a:tcPr/>
                </a:tc>
              </a:tr>
              <a:tr h="254064">
                <a:tc>
                  <a:txBody>
                    <a:bodyPr/>
                    <a:lstStyle/>
                    <a:p>
                      <a:endParaRPr lang="fr-FR" dirty="0"/>
                    </a:p>
                  </a:txBody>
                  <a:tcPr/>
                </a:tc>
                <a:tc>
                  <a:txBody>
                    <a:bodyPr/>
                    <a:lstStyle/>
                    <a:p>
                      <a:endParaRPr lang="fr-FR" sz="1050" dirty="0">
                        <a:solidFill>
                          <a:schemeClr val="tx1"/>
                        </a:solidFill>
                      </a:endParaRPr>
                    </a:p>
                  </a:txBody>
                  <a:tcPr/>
                </a:tc>
              </a:tr>
              <a:tr h="254064">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245978725"/>
              </p:ext>
            </p:extLst>
          </p:nvPr>
        </p:nvGraphicFramePr>
        <p:xfrm>
          <a:off x="138806" y="3059634"/>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240783703"/>
              </p:ext>
            </p:extLst>
          </p:nvPr>
        </p:nvGraphicFramePr>
        <p:xfrm>
          <a:off x="138806" y="4585447"/>
          <a:ext cx="5553656" cy="1585940"/>
        </p:xfrm>
        <a:graphic>
          <a:graphicData uri="http://schemas.openxmlformats.org/drawingml/2006/table">
            <a:tbl>
              <a:tblPr firstRow="1" bandRow="1">
                <a:tableStyleId>{5C22544A-7EE6-4342-B048-85BDC9FD1C3A}</a:tableStyleId>
              </a:tblPr>
              <a:tblGrid>
                <a:gridCol w="569532"/>
                <a:gridCol w="4984124"/>
              </a:tblGrid>
              <a:tr h="700764">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endParaRPr lang="fr-FR" sz="900" b="1" kern="1200" dirty="0" smtClean="0">
                        <a:solidFill>
                          <a:srgbClr val="FFFF00"/>
                        </a:solidFill>
                        <a:effectLst/>
                        <a:latin typeface="+mn-lt"/>
                        <a:ea typeface="+mn-ea"/>
                        <a:cs typeface="+mn-cs"/>
                      </a:endParaRPr>
                    </a:p>
                  </a:txBody>
                  <a:tcPr/>
                </a:tc>
              </a:tr>
              <a:tr h="442588">
                <a:tc>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4258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076024847"/>
              </p:ext>
            </p:extLst>
          </p:nvPr>
        </p:nvGraphicFramePr>
        <p:xfrm>
          <a:off x="5945031" y="86542"/>
          <a:ext cx="6135352" cy="3376621"/>
        </p:xfrm>
        <a:graphic>
          <a:graphicData uri="http://schemas.openxmlformats.org/drawingml/2006/table">
            <a:tbl>
              <a:tblPr firstRow="1" bandRow="1">
                <a:tableStyleId>{5C22544A-7EE6-4342-B048-85BDC9FD1C3A}</a:tableStyleId>
              </a:tblPr>
              <a:tblGrid>
                <a:gridCol w="629185"/>
                <a:gridCol w="5506167"/>
              </a:tblGrid>
              <a:tr h="517080">
                <a:tc>
                  <a:txBody>
                    <a:bodyPr/>
                    <a:lstStyle/>
                    <a:p>
                      <a:r>
                        <a:rPr lang="fr-FR" dirty="0" smtClean="0"/>
                        <a:t>CM1</a:t>
                      </a:r>
                      <a:endParaRPr lang="fr-FR" dirty="0"/>
                    </a:p>
                  </a:txBody>
                  <a:tcPr>
                    <a:solidFill>
                      <a:srgbClr val="E0923C"/>
                    </a:solidFill>
                  </a:tcPr>
                </a:tc>
                <a:tc>
                  <a:txBody>
                    <a:bodyPr/>
                    <a:lstStyle/>
                    <a:p>
                      <a:r>
                        <a:rPr lang="fr-FR" sz="1050" b="1" i="0" u="none" strike="noStrike" kern="1200" baseline="0" dirty="0" smtClean="0">
                          <a:solidFill>
                            <a:srgbClr val="FFFF00"/>
                          </a:solidFill>
                          <a:latin typeface="+mn-lt"/>
                          <a:ea typeface="+mn-ea"/>
                          <a:cs typeface="+mn-cs"/>
                        </a:rPr>
                        <a:t>Résoudre des problèmes du type: « Si j’ai deux fois, trois fois, … plus d’invités, il me faudra deux fois, trois fois… plus d’ingrédients. »</a:t>
                      </a:r>
                    </a:p>
                  </a:txBody>
                  <a:tcPr/>
                </a:tc>
              </a:tr>
              <a:tr h="736673">
                <a:tc>
                  <a:txBody>
                    <a:bodyPr/>
                    <a:lstStyle/>
                    <a:p>
                      <a:endParaRPr lang="fr-FR"/>
                    </a:p>
                  </a:txBody>
                  <a:tcPr/>
                </a:tc>
                <a:tc>
                  <a:txBody>
                    <a:bodyPr/>
                    <a:lstStyle/>
                    <a:p>
                      <a:endParaRPr lang="fr-FR" sz="1050" dirty="0">
                        <a:solidFill>
                          <a:schemeClr val="tx1"/>
                        </a:solidFill>
                      </a:endParaRPr>
                    </a:p>
                  </a:txBody>
                  <a:tcPr/>
                </a:tc>
              </a:tr>
              <a:tr h="588133">
                <a:tc>
                  <a:txBody>
                    <a:bodyPr/>
                    <a:lstStyle/>
                    <a:p>
                      <a:endParaRPr lang="fr-FR" dirty="0"/>
                    </a:p>
                  </a:txBody>
                  <a:tcPr/>
                </a:tc>
                <a:tc>
                  <a:txBody>
                    <a:bodyPr/>
                    <a:lstStyle/>
                    <a:p>
                      <a:endParaRPr lang="fr-FR" sz="1050" dirty="0">
                        <a:solidFill>
                          <a:schemeClr val="tx1"/>
                        </a:solidFill>
                      </a:endParaRPr>
                    </a:p>
                  </a:txBody>
                  <a:tcPr/>
                </a:tc>
              </a:tr>
              <a:tr h="1534735">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spTree>
    <p:extLst>
      <p:ext uri="{BB962C8B-B14F-4D97-AF65-F5344CB8AC3E}">
        <p14:creationId xmlns:p14="http://schemas.microsoft.com/office/powerpoint/2010/main" val="1230741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900214269"/>
              </p:ext>
            </p:extLst>
          </p:nvPr>
        </p:nvGraphicFramePr>
        <p:xfrm>
          <a:off x="138803" y="120330"/>
          <a:ext cx="5553659" cy="1309985"/>
        </p:xfrm>
        <a:graphic>
          <a:graphicData uri="http://schemas.openxmlformats.org/drawingml/2006/table">
            <a:tbl>
              <a:tblPr firstRow="1" bandRow="1">
                <a:tableStyleId>{10A1B5D5-9B99-4C35-A422-299274C87663}</a:tableStyleId>
              </a:tblPr>
              <a:tblGrid>
                <a:gridCol w="981656"/>
                <a:gridCol w="753414"/>
                <a:gridCol w="753414"/>
                <a:gridCol w="656823"/>
                <a:gridCol w="656823"/>
                <a:gridCol w="888642"/>
                <a:gridCol w="862887"/>
              </a:tblGrid>
              <a:tr h="345509">
                <a:tc gridSpan="7">
                  <a:txBody>
                    <a:bodyPr/>
                    <a:lstStyle/>
                    <a:p>
                      <a:pPr algn="ctr">
                        <a:lnSpc>
                          <a:spcPct val="107000"/>
                        </a:lnSpc>
                        <a:spcAft>
                          <a:spcPts val="0"/>
                        </a:spcAft>
                      </a:pPr>
                      <a:r>
                        <a:rPr lang="fr-FR" sz="1400" dirty="0" smtClean="0">
                          <a:solidFill>
                            <a:srgbClr val="7030A0"/>
                          </a:solidFill>
                          <a:effectLst/>
                        </a:rPr>
                        <a:t>Problèmes multiplicatifs et de division</a:t>
                      </a: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F66"/>
                    </a:solidFill>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r>
              <a:tr h="30871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b="1" dirty="0" smtClean="0">
                          <a:solidFill>
                            <a:schemeClr val="tx1"/>
                          </a:solidFill>
                        </a:rPr>
                        <a:t>Problèmes ternaires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fr-FR" sz="105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Problèmes quaternaires</a:t>
                      </a:r>
                      <a:endParaRPr lang="fr-FR" sz="105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5764">
                <a:tc>
                  <a:txBody>
                    <a:bodyPr/>
                    <a:lstStyle/>
                    <a:p>
                      <a:pPr algn="ctr">
                        <a:lnSpc>
                          <a:spcPct val="107000"/>
                        </a:lnSpc>
                        <a:spcAft>
                          <a:spcPts val="0"/>
                        </a:spcAft>
                      </a:pP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n fois plus objet A </a:t>
                      </a:r>
                      <a:r>
                        <a:rPr lang="fr-FR" sz="700" b="0" dirty="0" smtClean="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n fois moins objet B </a:t>
                      </a:r>
                      <a:r>
                        <a:rPr lang="fr-FR" sz="700" b="0" dirty="0" smtClean="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1" dirty="0">
                          <a:effectLst/>
                          <a:latin typeface="Arial" panose="020B0604020202020204" pitchFamily="34" charset="0"/>
                          <a:ea typeface="Calibri" panose="020F0502020204030204" pitchFamily="34" charset="0"/>
                          <a:cs typeface="Times New Roman" panose="02020603050405020304" pitchFamily="18" charset="0"/>
                        </a:rPr>
                        <a:t>produit cartésien </a:t>
                      </a:r>
                      <a:r>
                        <a:rPr lang="fr-FR" sz="700" b="1" dirty="0" err="1">
                          <a:effectLst/>
                          <a:latin typeface="Arial" panose="020B0604020202020204" pitchFamily="34" charset="0"/>
                          <a:ea typeface="Calibri" panose="020F0502020204030204" pitchFamily="34" charset="0"/>
                          <a:cs typeface="Times New Roman" panose="02020603050405020304" pitchFamily="18" charset="0"/>
                        </a:rPr>
                        <a:t>AxB</a:t>
                      </a:r>
                      <a:endParaRPr lang="fr-FR" sz="7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configuration rectangulaire</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204681701"/>
              </p:ext>
            </p:extLst>
          </p:nvPr>
        </p:nvGraphicFramePr>
        <p:xfrm>
          <a:off x="138806" y="1687538"/>
          <a:ext cx="5553656" cy="1417568"/>
        </p:xfrm>
        <a:graphic>
          <a:graphicData uri="http://schemas.openxmlformats.org/drawingml/2006/table">
            <a:tbl>
              <a:tblPr firstRow="1" bandRow="1">
                <a:tableStyleId>{5C22544A-7EE6-4342-B048-85BDC9FD1C3A}</a:tableStyleId>
              </a:tblPr>
              <a:tblGrid>
                <a:gridCol w="579041"/>
                <a:gridCol w="4974615"/>
              </a:tblGrid>
              <a:tr h="686048">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endParaRPr lang="fr-FR" sz="1050" b="1" i="0" u="none" strike="noStrike" kern="1200" baseline="0" dirty="0" smtClean="0">
                        <a:solidFill>
                          <a:srgbClr val="FFFF00"/>
                        </a:solidFill>
                        <a:latin typeface="+mn-lt"/>
                        <a:ea typeface="+mn-ea"/>
                        <a:cs typeface="+mn-cs"/>
                      </a:endParaRPr>
                    </a:p>
                  </a:txBody>
                  <a:tcPr/>
                </a:tc>
              </a:tr>
              <a:tr h="343024">
                <a:tc>
                  <a:txBody>
                    <a:bodyPr/>
                    <a:lstStyle/>
                    <a:p>
                      <a:endParaRPr lang="fr-FR" dirty="0"/>
                    </a:p>
                  </a:txBody>
                  <a:tcPr/>
                </a:tc>
                <a:tc>
                  <a:txBody>
                    <a:bodyPr/>
                    <a:lstStyle/>
                    <a:p>
                      <a:endParaRPr lang="fr-FR" sz="1050" dirty="0">
                        <a:solidFill>
                          <a:schemeClr val="tx1"/>
                        </a:solidFill>
                      </a:endParaRPr>
                    </a:p>
                  </a:txBody>
                  <a:tcPr/>
                </a:tc>
              </a:tr>
              <a:tr h="343024">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85859892"/>
              </p:ext>
            </p:extLst>
          </p:nvPr>
        </p:nvGraphicFramePr>
        <p:xfrm>
          <a:off x="138806" y="3082703"/>
          <a:ext cx="5553656" cy="1574875"/>
        </p:xfrm>
        <a:graphic>
          <a:graphicData uri="http://schemas.openxmlformats.org/drawingml/2006/table">
            <a:tbl>
              <a:tblPr firstRow="1" bandRow="1">
                <a:tableStyleId>{5C22544A-7EE6-4342-B048-85BDC9FD1C3A}</a:tableStyleId>
              </a:tblPr>
              <a:tblGrid>
                <a:gridCol w="569532"/>
                <a:gridCol w="4984124"/>
              </a:tblGrid>
              <a:tr h="546879">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endParaRPr lang="fr-FR" sz="900" b="1" i="0" u="none" strike="noStrike" kern="1200" baseline="0" dirty="0" smtClean="0">
                        <a:solidFill>
                          <a:srgbClr val="FFFF00"/>
                        </a:solidFill>
                        <a:latin typeface="+mn-lt"/>
                        <a:ea typeface="+mn-ea"/>
                        <a:cs typeface="+mn-cs"/>
                      </a:endParaRPr>
                    </a:p>
                  </a:txBody>
                  <a:tcPr/>
                </a:tc>
              </a:tr>
              <a:tr h="391309">
                <a:tc>
                  <a:txBody>
                    <a:bodyPr/>
                    <a:lstStyle/>
                    <a:p>
                      <a:endParaRPr lang="fr-FR"/>
                    </a:p>
                  </a:txBody>
                  <a:tcPr/>
                </a:tc>
                <a:tc>
                  <a:txBody>
                    <a:bodyPr/>
                    <a:lstStyle/>
                    <a:p>
                      <a:pPr marL="171450" indent="-171450">
                        <a:buFont typeface="Arial" panose="020B0604020202020204" pitchFamily="34" charset="0"/>
                        <a:buChar char="•"/>
                      </a:pPr>
                      <a:endParaRPr lang="fr-FR" sz="900" dirty="0">
                        <a:solidFill>
                          <a:schemeClr val="tx1"/>
                        </a:solidFill>
                      </a:endParaRPr>
                    </a:p>
                  </a:txBody>
                  <a:tcPr/>
                </a:tc>
              </a:tr>
              <a:tr h="604446">
                <a:tc>
                  <a:txBody>
                    <a:bodyPr/>
                    <a:lstStyle/>
                    <a:p>
                      <a:endParaRPr lang="fr-FR" dirty="0"/>
                    </a:p>
                  </a:txBody>
                  <a:tcPr/>
                </a:tc>
                <a:tc>
                  <a:txBody>
                    <a:bodyPr/>
                    <a:lstStyle/>
                    <a:p>
                      <a:pPr marL="171450" indent="-171450">
                        <a:buFont typeface="Arial" panose="020B0604020202020204" pitchFamily="34" charset="0"/>
                        <a:buChar char="•"/>
                      </a:pPr>
                      <a:endParaRPr lang="fr-FR" sz="90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327445094"/>
              </p:ext>
            </p:extLst>
          </p:nvPr>
        </p:nvGraphicFramePr>
        <p:xfrm>
          <a:off x="138803" y="4754847"/>
          <a:ext cx="5553656" cy="1528552"/>
        </p:xfrm>
        <a:graphic>
          <a:graphicData uri="http://schemas.openxmlformats.org/drawingml/2006/table">
            <a:tbl>
              <a:tblPr firstRow="1" bandRow="1">
                <a:tableStyleId>{5C22544A-7EE6-4342-B048-85BDC9FD1C3A}</a:tableStyleId>
              </a:tblPr>
              <a:tblGrid>
                <a:gridCol w="569532"/>
                <a:gridCol w="4984124"/>
              </a:tblGrid>
              <a:tr h="643376">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endParaRPr lang="fr-FR" sz="900" b="1" kern="1200" dirty="0" smtClean="0">
                        <a:solidFill>
                          <a:srgbClr val="FFFF00"/>
                        </a:solidFill>
                        <a:effectLst/>
                        <a:latin typeface="+mn-lt"/>
                        <a:ea typeface="+mn-ea"/>
                        <a:cs typeface="+mn-cs"/>
                      </a:endParaRPr>
                    </a:p>
                  </a:txBody>
                  <a:tcPr/>
                </a:tc>
              </a:tr>
              <a:tr h="442588">
                <a:tc>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4258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nvPr>
        </p:nvGraphicFramePr>
        <p:xfrm>
          <a:off x="5945031" y="86542"/>
          <a:ext cx="6135352" cy="3376621"/>
        </p:xfrm>
        <a:graphic>
          <a:graphicData uri="http://schemas.openxmlformats.org/drawingml/2006/table">
            <a:tbl>
              <a:tblPr firstRow="1" bandRow="1">
                <a:tableStyleId>{5C22544A-7EE6-4342-B048-85BDC9FD1C3A}</a:tableStyleId>
              </a:tblPr>
              <a:tblGrid>
                <a:gridCol w="629185"/>
                <a:gridCol w="5506167"/>
              </a:tblGrid>
              <a:tr h="517080">
                <a:tc>
                  <a:txBody>
                    <a:bodyPr/>
                    <a:lstStyle/>
                    <a:p>
                      <a:r>
                        <a:rPr lang="fr-FR" dirty="0" smtClean="0"/>
                        <a:t>CM1</a:t>
                      </a:r>
                      <a:endParaRPr lang="fr-FR" dirty="0"/>
                    </a:p>
                  </a:txBody>
                  <a:tcPr>
                    <a:solidFill>
                      <a:srgbClr val="E0923C"/>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736673">
                <a:tc>
                  <a:txBody>
                    <a:bodyPr/>
                    <a:lstStyle/>
                    <a:p>
                      <a:endParaRPr lang="fr-FR"/>
                    </a:p>
                  </a:txBody>
                  <a:tcPr/>
                </a:tc>
                <a:tc>
                  <a:txBody>
                    <a:bodyPr/>
                    <a:lstStyle/>
                    <a:p>
                      <a:endParaRPr lang="fr-FR" sz="1050" dirty="0">
                        <a:solidFill>
                          <a:schemeClr val="tx1"/>
                        </a:solidFill>
                      </a:endParaRPr>
                    </a:p>
                  </a:txBody>
                  <a:tcPr/>
                </a:tc>
              </a:tr>
              <a:tr h="588133">
                <a:tc>
                  <a:txBody>
                    <a:bodyPr/>
                    <a:lstStyle/>
                    <a:p>
                      <a:endParaRPr lang="fr-FR" dirty="0"/>
                    </a:p>
                  </a:txBody>
                  <a:tcPr/>
                </a:tc>
                <a:tc>
                  <a:txBody>
                    <a:bodyPr/>
                    <a:lstStyle/>
                    <a:p>
                      <a:endParaRPr lang="fr-FR" sz="1050" dirty="0">
                        <a:solidFill>
                          <a:schemeClr val="tx1"/>
                        </a:solidFill>
                      </a:endParaRPr>
                    </a:p>
                  </a:txBody>
                  <a:tcPr/>
                </a:tc>
              </a:tr>
              <a:tr h="1534735">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spTree>
    <p:extLst>
      <p:ext uri="{BB962C8B-B14F-4D97-AF65-F5344CB8AC3E}">
        <p14:creationId xmlns:p14="http://schemas.microsoft.com/office/powerpoint/2010/main" val="472629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18849068"/>
              </p:ext>
            </p:extLst>
          </p:nvPr>
        </p:nvGraphicFramePr>
        <p:xfrm>
          <a:off x="138806" y="36037"/>
          <a:ext cx="5553659" cy="1308670"/>
        </p:xfrm>
        <a:graphic>
          <a:graphicData uri="http://schemas.openxmlformats.org/drawingml/2006/table">
            <a:tbl>
              <a:tblPr firstRow="1" bandRow="1">
                <a:tableStyleId>{10A1B5D5-9B99-4C35-A422-299274C87663}</a:tableStyleId>
              </a:tblPr>
              <a:tblGrid>
                <a:gridCol w="981656"/>
                <a:gridCol w="753414"/>
                <a:gridCol w="880082"/>
                <a:gridCol w="530155"/>
                <a:gridCol w="656823"/>
                <a:gridCol w="888642"/>
                <a:gridCol w="862887"/>
              </a:tblGrid>
              <a:tr h="331438">
                <a:tc gridSpan="7">
                  <a:txBody>
                    <a:bodyPr/>
                    <a:lstStyle/>
                    <a:p>
                      <a:pPr algn="ctr">
                        <a:lnSpc>
                          <a:spcPct val="107000"/>
                        </a:lnSpc>
                        <a:spcAft>
                          <a:spcPts val="0"/>
                        </a:spcAft>
                      </a:pPr>
                      <a:r>
                        <a:rPr lang="fr-FR" sz="1400" dirty="0" smtClean="0">
                          <a:solidFill>
                            <a:srgbClr val="7030A0"/>
                          </a:solidFill>
                          <a:effectLst/>
                        </a:rPr>
                        <a:t>Problèmes multiplicatifs et de division</a:t>
                      </a: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F66"/>
                    </a:solidFill>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r>
              <a:tr h="3481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smtClean="0">
                          <a:solidFill>
                            <a:schemeClr val="tx1"/>
                          </a:solidFill>
                        </a:rPr>
                        <a:t>Problèmes ternaires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fr-FR" sz="10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Problèmes quaternaires</a:t>
                      </a:r>
                      <a:endParaRPr lang="fr-FR" sz="10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060">
                <a:tc>
                  <a:txBody>
                    <a:bodyPr/>
                    <a:lstStyle/>
                    <a:p>
                      <a:pPr algn="ctr">
                        <a:lnSpc>
                          <a:spcPct val="107000"/>
                        </a:lnSpc>
                        <a:spcAft>
                          <a:spcPts val="0"/>
                        </a:spcAft>
                      </a:pP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n fois plus objet A </a:t>
                      </a:r>
                      <a:r>
                        <a:rPr lang="fr-FR" sz="700" b="0" dirty="0" smtClean="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n fois moins objet B </a:t>
                      </a:r>
                      <a:r>
                        <a:rPr lang="fr-FR" sz="700" b="0" dirty="0" smtClean="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fr-FR" sz="7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800" b="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produit cartésien </a:t>
                      </a:r>
                      <a:r>
                        <a:rPr lang="fr-FR" sz="800" b="0" dirty="0" err="1">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AxB</a:t>
                      </a:r>
                      <a:endParaRPr lang="fr-FR" sz="8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800" b="1" dirty="0">
                          <a:effectLst/>
                          <a:latin typeface="Arial" panose="020B0604020202020204" pitchFamily="34" charset="0"/>
                          <a:ea typeface="Calibri" panose="020F0502020204030204" pitchFamily="34" charset="0"/>
                          <a:cs typeface="Times New Roman" panose="02020603050405020304" pitchFamily="18" charset="0"/>
                        </a:rPr>
                        <a:t>configuration rectangulaire</a:t>
                      </a: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Tableau 6"/>
          <p:cNvGraphicFramePr>
            <a:graphicFrameLocks noGrp="1"/>
          </p:cNvGraphicFramePr>
          <p:nvPr>
            <p:extLst/>
          </p:nvPr>
        </p:nvGraphicFramePr>
        <p:xfrm>
          <a:off x="138806" y="1687538"/>
          <a:ext cx="5553656" cy="1336421"/>
        </p:xfrm>
        <a:graphic>
          <a:graphicData uri="http://schemas.openxmlformats.org/drawingml/2006/table">
            <a:tbl>
              <a:tblPr firstRow="1" bandRow="1">
                <a:tableStyleId>{5C22544A-7EE6-4342-B048-85BDC9FD1C3A}</a:tableStyleId>
              </a:tblPr>
              <a:tblGrid>
                <a:gridCol w="579041"/>
                <a:gridCol w="4974615"/>
              </a:tblGrid>
              <a:tr h="604901">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endParaRPr lang="fr-FR" sz="1050" b="0" i="0" u="none" strike="noStrike" kern="1200" baseline="0" dirty="0" smtClean="0">
                        <a:solidFill>
                          <a:schemeClr val="tx1"/>
                        </a:solidFill>
                        <a:latin typeface="+mn-lt"/>
                        <a:ea typeface="+mn-ea"/>
                        <a:cs typeface="+mn-cs"/>
                      </a:endParaRPr>
                    </a:p>
                  </a:txBody>
                  <a:tcPr/>
                </a:tc>
              </a:tr>
              <a:tr h="254064">
                <a:tc>
                  <a:txBody>
                    <a:bodyPr/>
                    <a:lstStyle/>
                    <a:p>
                      <a:endParaRPr lang="fr-FR" dirty="0"/>
                    </a:p>
                  </a:txBody>
                  <a:tcPr/>
                </a:tc>
                <a:tc>
                  <a:txBody>
                    <a:bodyPr/>
                    <a:lstStyle/>
                    <a:p>
                      <a:endParaRPr lang="fr-FR" sz="1050" dirty="0">
                        <a:solidFill>
                          <a:schemeClr val="tx1"/>
                        </a:solidFill>
                      </a:endParaRPr>
                    </a:p>
                  </a:txBody>
                  <a:tcPr/>
                </a:tc>
              </a:tr>
              <a:tr h="254064">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nvPr>
        </p:nvGraphicFramePr>
        <p:xfrm>
          <a:off x="138806" y="3059634"/>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nvPr>
        </p:nvGraphicFramePr>
        <p:xfrm>
          <a:off x="138806" y="4585447"/>
          <a:ext cx="5553656" cy="1585940"/>
        </p:xfrm>
        <a:graphic>
          <a:graphicData uri="http://schemas.openxmlformats.org/drawingml/2006/table">
            <a:tbl>
              <a:tblPr firstRow="1" bandRow="1">
                <a:tableStyleId>{5C22544A-7EE6-4342-B048-85BDC9FD1C3A}</a:tableStyleId>
              </a:tblPr>
              <a:tblGrid>
                <a:gridCol w="569532"/>
                <a:gridCol w="4984124"/>
              </a:tblGrid>
              <a:tr h="700764">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endParaRPr lang="fr-FR" sz="900" b="1" kern="1200" dirty="0" smtClean="0">
                        <a:solidFill>
                          <a:srgbClr val="FFFF00"/>
                        </a:solidFill>
                        <a:effectLst/>
                        <a:latin typeface="+mn-lt"/>
                        <a:ea typeface="+mn-ea"/>
                        <a:cs typeface="+mn-cs"/>
                      </a:endParaRPr>
                    </a:p>
                  </a:txBody>
                  <a:tcPr/>
                </a:tc>
              </a:tr>
              <a:tr h="442588">
                <a:tc>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4258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523086082"/>
              </p:ext>
            </p:extLst>
          </p:nvPr>
        </p:nvGraphicFramePr>
        <p:xfrm>
          <a:off x="5945031" y="86542"/>
          <a:ext cx="6135352" cy="3376621"/>
        </p:xfrm>
        <a:graphic>
          <a:graphicData uri="http://schemas.openxmlformats.org/drawingml/2006/table">
            <a:tbl>
              <a:tblPr firstRow="1" bandRow="1">
                <a:tableStyleId>{5C22544A-7EE6-4342-B048-85BDC9FD1C3A}</a:tableStyleId>
              </a:tblPr>
              <a:tblGrid>
                <a:gridCol w="629185"/>
                <a:gridCol w="5506167"/>
              </a:tblGrid>
              <a:tr h="517080">
                <a:tc>
                  <a:txBody>
                    <a:bodyPr/>
                    <a:lstStyle/>
                    <a:p>
                      <a:r>
                        <a:rPr lang="fr-FR" dirty="0" smtClean="0"/>
                        <a:t>CM1</a:t>
                      </a:r>
                      <a:endParaRPr lang="fr-FR" dirty="0"/>
                    </a:p>
                  </a:txBody>
                  <a:tcPr>
                    <a:solidFill>
                      <a:srgbClr val="E0923C"/>
                    </a:solidFill>
                  </a:tcPr>
                </a:tc>
                <a:tc>
                  <a:txBody>
                    <a:bodyPr/>
                    <a:lstStyle/>
                    <a:p>
                      <a:r>
                        <a:rPr lang="fr-FR" sz="1050" b="1" i="0" u="none" strike="noStrike" kern="1200" baseline="0" dirty="0" smtClean="0">
                          <a:solidFill>
                            <a:srgbClr val="FFFF00"/>
                          </a:solidFill>
                          <a:latin typeface="+mn-lt"/>
                          <a:ea typeface="+mn-ea"/>
                          <a:cs typeface="+mn-cs"/>
                        </a:rPr>
                        <a:t>J’ai un rectangle dont l’aire est 28 m2. La longueur est de 7 m. Quelle est la largeur? </a:t>
                      </a:r>
                    </a:p>
                  </a:txBody>
                  <a:tcPr/>
                </a:tc>
              </a:tr>
              <a:tr h="736673">
                <a:tc>
                  <a:txBody>
                    <a:bodyPr/>
                    <a:lstStyle/>
                    <a:p>
                      <a:endParaRPr lang="fr-FR"/>
                    </a:p>
                  </a:txBody>
                  <a:tcPr/>
                </a:tc>
                <a:tc>
                  <a:txBody>
                    <a:bodyPr/>
                    <a:lstStyle/>
                    <a:p>
                      <a:endParaRPr lang="fr-FR" sz="1050" dirty="0">
                        <a:solidFill>
                          <a:schemeClr val="tx1"/>
                        </a:solidFill>
                      </a:endParaRPr>
                    </a:p>
                  </a:txBody>
                  <a:tcPr/>
                </a:tc>
              </a:tr>
              <a:tr h="588133">
                <a:tc>
                  <a:txBody>
                    <a:bodyPr/>
                    <a:lstStyle/>
                    <a:p>
                      <a:endParaRPr lang="fr-FR" dirty="0"/>
                    </a:p>
                  </a:txBody>
                  <a:tcPr/>
                </a:tc>
                <a:tc>
                  <a:txBody>
                    <a:bodyPr/>
                    <a:lstStyle/>
                    <a:p>
                      <a:endParaRPr lang="fr-FR" sz="1050" dirty="0">
                        <a:solidFill>
                          <a:schemeClr val="tx1"/>
                        </a:solidFill>
                      </a:endParaRPr>
                    </a:p>
                  </a:txBody>
                  <a:tcPr/>
                </a:tc>
              </a:tr>
              <a:tr h="1534735">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spTree>
    <p:extLst>
      <p:ext uri="{BB962C8B-B14F-4D97-AF65-F5344CB8AC3E}">
        <p14:creationId xmlns:p14="http://schemas.microsoft.com/office/powerpoint/2010/main" val="2151179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4279146920"/>
              </p:ext>
            </p:extLst>
          </p:nvPr>
        </p:nvGraphicFramePr>
        <p:xfrm>
          <a:off x="138803" y="87563"/>
          <a:ext cx="5553659" cy="1235628"/>
        </p:xfrm>
        <a:graphic>
          <a:graphicData uri="http://schemas.openxmlformats.org/drawingml/2006/table">
            <a:tbl>
              <a:tblPr firstRow="1" bandRow="1">
                <a:tableStyleId>{10A1B5D5-9B99-4C35-A422-299274C87663}</a:tableStyleId>
              </a:tblPr>
              <a:tblGrid>
                <a:gridCol w="981656"/>
                <a:gridCol w="753414"/>
                <a:gridCol w="753414"/>
                <a:gridCol w="656823"/>
                <a:gridCol w="656823"/>
                <a:gridCol w="888642"/>
                <a:gridCol w="862887"/>
              </a:tblGrid>
              <a:tr h="288397">
                <a:tc gridSpan="7">
                  <a:txBody>
                    <a:bodyPr/>
                    <a:lstStyle/>
                    <a:p>
                      <a:pPr algn="ctr">
                        <a:lnSpc>
                          <a:spcPct val="107000"/>
                        </a:lnSpc>
                        <a:spcAft>
                          <a:spcPts val="0"/>
                        </a:spcAft>
                      </a:pPr>
                      <a:r>
                        <a:rPr lang="fr-FR" sz="1400" dirty="0" smtClean="0">
                          <a:solidFill>
                            <a:srgbClr val="7030A0"/>
                          </a:solidFill>
                          <a:effectLst/>
                        </a:rPr>
                        <a:t>Problèmes multiplicatifs et de division</a:t>
                      </a: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F66"/>
                    </a:solidFill>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r>
              <a:tr h="23167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chemeClr val="bg1">
                              <a:lumMod val="50000"/>
                            </a:schemeClr>
                          </a:solidFill>
                        </a:rPr>
                        <a:t>Problèmes ternaires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fr-FR"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Problèmes quaternaires</a:t>
                      </a:r>
                      <a:endPar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2162">
                <a:tc>
                  <a:txBody>
                    <a:bodyPr/>
                    <a:lstStyle/>
                    <a:p>
                      <a:pPr algn="ctr">
                        <a:lnSpc>
                          <a:spcPct val="107000"/>
                        </a:lnSpc>
                        <a:spcAft>
                          <a:spcPts val="0"/>
                        </a:spcAft>
                      </a:pP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1" dirty="0">
                          <a:effectLst/>
                          <a:latin typeface="Times New Roman" panose="02020603050405020304" pitchFamily="18" charset="0"/>
                          <a:ea typeface="Calibri" panose="020F0502020204030204" pitchFamily="34" charset="0"/>
                          <a:cs typeface="Times New Roman" panose="02020603050405020304" pitchFamily="18" charset="0"/>
                        </a:rPr>
                        <a:t>Multiplication</a:t>
                      </a:r>
                      <a:endParaRPr lang="fr-FR" sz="7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Division – </a:t>
                      </a:r>
                      <a:r>
                        <a:rPr lang="fr-FR" sz="700" b="0" dirty="0" err="1">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quotition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Division – partition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Quatrième </a:t>
                      </a: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proportionnelle</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54304" marR="5430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518867923"/>
              </p:ext>
            </p:extLst>
          </p:nvPr>
        </p:nvGraphicFramePr>
        <p:xfrm>
          <a:off x="138803" y="1381806"/>
          <a:ext cx="5553656" cy="914400"/>
        </p:xfrm>
        <a:graphic>
          <a:graphicData uri="http://schemas.openxmlformats.org/drawingml/2006/table">
            <a:tbl>
              <a:tblPr firstRow="1" bandRow="1">
                <a:tableStyleId>{5C22544A-7EE6-4342-B048-85BDC9FD1C3A}</a:tableStyleId>
              </a:tblPr>
              <a:tblGrid>
                <a:gridCol w="579041"/>
                <a:gridCol w="4974615"/>
              </a:tblGrid>
              <a:tr h="866541">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Paul apporte 3 paquets de biscuits. Il y a 7 biscuits dans chaque paquet. </a:t>
                      </a:r>
                      <a:endParaRPr lang="fr-FR" sz="900" b="1" i="0" u="none" strike="noStrike" kern="1200" baseline="0" dirty="0" smtClean="0">
                        <a:solidFill>
                          <a:srgbClr val="FFFF00"/>
                        </a:solidFill>
                        <a:latin typeface="+mn-lt"/>
                        <a:ea typeface="+mn-ea"/>
                        <a:cs typeface="+mn-cs"/>
                      </a:endParaRPr>
                    </a:p>
                    <a:p>
                      <a:pPr marL="457200" lvl="1" indent="0">
                        <a:buFont typeface="Arial" panose="020B0604020202020204" pitchFamily="34" charset="0"/>
                        <a:buNone/>
                      </a:pPr>
                      <a:r>
                        <a:rPr lang="fr-FR" sz="900" b="1" i="0" u="none" strike="noStrike" kern="1200" baseline="0" dirty="0" smtClean="0">
                          <a:solidFill>
                            <a:srgbClr val="FFFF00"/>
                          </a:solidFill>
                          <a:latin typeface="+mn-lt"/>
                          <a:ea typeface="+mn-ea"/>
                          <a:cs typeface="+mn-cs"/>
                        </a:rPr>
                        <a:t>Combien </a:t>
                      </a:r>
                      <a:r>
                        <a:rPr lang="fr-FR" sz="900" b="1" i="0" u="none" strike="noStrike" kern="1200" baseline="0" dirty="0" smtClean="0">
                          <a:solidFill>
                            <a:srgbClr val="FFFF00"/>
                          </a:solidFill>
                          <a:latin typeface="+mn-lt"/>
                          <a:ea typeface="+mn-ea"/>
                          <a:cs typeface="+mn-cs"/>
                        </a:rPr>
                        <a:t>y-a-t-il de biscuits en tout? </a:t>
                      </a:r>
                      <a:endParaRPr lang="fr-FR" sz="900" b="1" i="0" u="none" strike="noStrike" kern="1200" baseline="0" dirty="0" smtClean="0">
                        <a:solidFill>
                          <a:srgbClr val="FFFF00"/>
                        </a:solidFill>
                        <a:latin typeface="+mn-lt"/>
                        <a:ea typeface="+mn-ea"/>
                        <a:cs typeface="+mn-cs"/>
                      </a:endParaRPr>
                    </a:p>
                    <a:p>
                      <a:pPr marL="457200" lvl="1" indent="0">
                        <a:buFont typeface="Arial" panose="020B0604020202020204" pitchFamily="34" charset="0"/>
                        <a:buNone/>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Un livre coûte 3 euros. Combien cela va-t-il coûter à l’école d’acheter 5 exemplaires de ce livre?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i="0" u="none" strike="noStrike" kern="1200" baseline="0" dirty="0" smtClean="0">
                          <a:solidFill>
                            <a:srgbClr val="FFFF00"/>
                          </a:solidFill>
                          <a:latin typeface="+mn-lt"/>
                          <a:ea typeface="+mn-ea"/>
                          <a:cs typeface="+mn-cs"/>
                        </a:rPr>
                        <a:t>Une puce fait des sauts de 2 cm. Quelle distance parcourt-elle en faisant 6 sauts? </a:t>
                      </a:r>
                      <a:endParaRPr lang="fr-FR" sz="900" b="1" i="0" u="none" strike="noStrike" kern="1200" baseline="0" dirty="0" smtClean="0">
                        <a:solidFill>
                          <a:srgbClr val="FFFF00"/>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Combien y-a-t-il de jours dans 3 semaines?</a:t>
                      </a: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601787211"/>
              </p:ext>
            </p:extLst>
          </p:nvPr>
        </p:nvGraphicFramePr>
        <p:xfrm>
          <a:off x="138803" y="2324393"/>
          <a:ext cx="5553656" cy="1600200"/>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Lucie a fabriqué 3 colliers avec 20 perles chacun. Combien Lucie a-t-elle utilisé de perles?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i="0" u="none" strike="noStrike" kern="1200" baseline="0" dirty="0" smtClean="0">
                          <a:solidFill>
                            <a:srgbClr val="FFFF00"/>
                          </a:solidFill>
                          <a:latin typeface="+mn-lt"/>
                          <a:ea typeface="+mn-ea"/>
                          <a:cs typeface="+mn-cs"/>
                        </a:rPr>
                        <a:t>Dans un restaurant, il y a 7 tables de 4 personnes</a:t>
                      </a:r>
                      <a:r>
                        <a:rPr lang="fr-FR" sz="900" b="1" i="0" u="none" strike="noStrike" kern="1200" baseline="0" dirty="0" smtClean="0">
                          <a:solidFill>
                            <a:srgbClr val="FFFF00"/>
                          </a:solidFill>
                          <a:latin typeface="+mn-lt"/>
                          <a:ea typeface="+mn-ea"/>
                          <a:cs typeface="+mn-cs"/>
                        </a:rPr>
                        <a:t>.</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u="none" strike="noStrike" kern="1200" baseline="0" dirty="0" smtClean="0">
                          <a:solidFill>
                            <a:srgbClr val="FFFF00"/>
                          </a:solidFill>
                          <a:latin typeface="+mn-lt"/>
                          <a:ea typeface="+mn-ea"/>
                          <a:cs typeface="+mn-cs"/>
                        </a:rPr>
                        <a:t>Combien </a:t>
                      </a:r>
                      <a:r>
                        <a:rPr lang="fr-FR" sz="900" b="1" i="0" u="none" strike="noStrike" kern="1200" baseline="0" dirty="0" smtClean="0">
                          <a:solidFill>
                            <a:srgbClr val="FFFF00"/>
                          </a:solidFill>
                          <a:latin typeface="+mn-lt"/>
                          <a:ea typeface="+mn-ea"/>
                          <a:cs typeface="+mn-cs"/>
                        </a:rPr>
                        <a:t>ce restaurant peut-il recevoir de clients? </a:t>
                      </a:r>
                      <a:endParaRPr lang="fr-FR" sz="900" b="1" i="0" u="none" strike="noStrike" kern="1200" baseline="0" dirty="0" smtClean="0">
                        <a:solidFill>
                          <a:srgbClr val="FFFF00"/>
                        </a:solidFill>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Un client achète 10 paquets de 25 gâteaux. Combien </a:t>
                      </a:r>
                      <a:r>
                        <a:rPr lang="fr-FR" sz="900" b="1" i="0" u="none" strike="noStrike" kern="1200" baseline="0" dirty="0" err="1" smtClean="0">
                          <a:solidFill>
                            <a:srgbClr val="FFFF00"/>
                          </a:solidFill>
                          <a:latin typeface="+mn-lt"/>
                          <a:ea typeface="+mn-ea"/>
                          <a:cs typeface="+mn-cs"/>
                        </a:rPr>
                        <a:t>a-t-il</a:t>
                      </a:r>
                      <a:r>
                        <a:rPr lang="fr-FR" sz="900" b="1" i="0" u="none" strike="noStrike" kern="1200" baseline="0" dirty="0" smtClean="0">
                          <a:solidFill>
                            <a:srgbClr val="FFFF00"/>
                          </a:solidFill>
                          <a:latin typeface="+mn-lt"/>
                          <a:ea typeface="+mn-ea"/>
                          <a:cs typeface="+mn-cs"/>
                        </a:rPr>
                        <a:t> acheté de gâteaux?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Dans la salle, il y a 3 rangées de 6 chaises: combien de personnes peuvent-elles s’asseoir</a:t>
                      </a:r>
                      <a:r>
                        <a:rPr lang="fr-FR" sz="900" b="1" i="0" u="none" strike="noStrike" kern="1200" baseline="0" dirty="0" smtClean="0">
                          <a:solidFill>
                            <a:srgbClr val="FFFF00"/>
                          </a:solidFill>
                          <a:latin typeface="+mn-lt"/>
                          <a:ea typeface="+mn-ea"/>
                          <a:cs typeface="+mn-cs"/>
                        </a:rPr>
                        <a:t>?</a:t>
                      </a: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Un agriculteur a 4 vaches. Il donne 50 L d’eau par jour à chaque vache. </a:t>
                      </a:r>
                      <a:endParaRPr lang="fr-FR" sz="900" b="1" i="0" u="none" strike="noStrike" kern="1200" baseline="0" dirty="0" smtClean="0">
                        <a:solidFill>
                          <a:srgbClr val="FFFF00"/>
                        </a:solidFill>
                        <a:latin typeface="+mn-lt"/>
                        <a:ea typeface="+mn-ea"/>
                        <a:cs typeface="+mn-cs"/>
                      </a:endParaRPr>
                    </a:p>
                    <a:p>
                      <a:pPr marL="457200" lvl="1" indent="0">
                        <a:buFont typeface="Arial" panose="020B0604020202020204" pitchFamily="34" charset="0"/>
                        <a:buNone/>
                      </a:pPr>
                      <a:r>
                        <a:rPr lang="fr-FR" sz="900" b="1" i="0" u="none" strike="noStrike" kern="1200" baseline="0" dirty="0" smtClean="0">
                          <a:solidFill>
                            <a:srgbClr val="FFFF00"/>
                          </a:solidFill>
                          <a:latin typeface="+mn-lt"/>
                          <a:ea typeface="+mn-ea"/>
                          <a:cs typeface="+mn-cs"/>
                        </a:rPr>
                        <a:t>Combien </a:t>
                      </a:r>
                      <a:r>
                        <a:rPr lang="fr-FR" sz="900" b="1" i="0" u="none" strike="noStrike" kern="1200" baseline="0" dirty="0" smtClean="0">
                          <a:solidFill>
                            <a:srgbClr val="FFFF00"/>
                          </a:solidFill>
                          <a:latin typeface="+mn-lt"/>
                          <a:ea typeface="+mn-ea"/>
                          <a:cs typeface="+mn-cs"/>
                        </a:rPr>
                        <a:t>de litres d’eau donne-t-il chaque jour à ses quatre vaches? </a:t>
                      </a:r>
                      <a:endParaRPr lang="fr-FR" sz="900" b="1" i="0" u="none" strike="noStrike" kern="1200" baseline="0" dirty="0" smtClean="0">
                        <a:solidFill>
                          <a:srgbClr val="FFFF00"/>
                        </a:solidFill>
                        <a:latin typeface="+mn-lt"/>
                        <a:ea typeface="+mn-ea"/>
                        <a:cs typeface="+mn-cs"/>
                      </a:endParaRPr>
                    </a:p>
                    <a:p>
                      <a:pPr marL="457200" lvl="1" indent="0">
                        <a:buFont typeface="Arial" panose="020B0604020202020204" pitchFamily="34" charset="0"/>
                        <a:buNone/>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sng" strike="noStrike" kern="1200" baseline="0" dirty="0" smtClean="0">
                          <a:solidFill>
                            <a:srgbClr val="FFFF00"/>
                          </a:solidFill>
                          <a:latin typeface="+mn-lt"/>
                          <a:ea typeface="+mn-ea"/>
                          <a:cs typeface="+mn-cs"/>
                        </a:rPr>
                        <a:t>A étape</a:t>
                      </a:r>
                      <a:r>
                        <a:rPr lang="fr-FR" sz="900" b="1" i="0" u="none" strike="noStrike" kern="1200" baseline="0" dirty="0" smtClean="0">
                          <a:solidFill>
                            <a:srgbClr val="FFFF00"/>
                          </a:solidFill>
                          <a:latin typeface="+mn-lt"/>
                          <a:ea typeface="+mn-ea"/>
                          <a:cs typeface="+mn-cs"/>
                        </a:rPr>
                        <a:t>: Dans son camion, un maçon a 2 sacs de sable pesant 30kg chacun et 1 sac de ciment pesant 35 kg. Quelle est la masse de son chargement? </a:t>
                      </a:r>
                    </a:p>
                    <a:p>
                      <a:pPr marL="0" indent="0">
                        <a:buFont typeface="Arial" panose="020B0604020202020204" pitchFamily="34" charset="0"/>
                        <a:buNone/>
                      </a:pPr>
                      <a:endParaRPr lang="fr-FR" sz="300" b="1" i="0" u="none" strike="noStrike" kern="1200" baseline="0" dirty="0" smtClean="0">
                        <a:solidFill>
                          <a:srgbClr val="FFFF00"/>
                        </a:solidFill>
                        <a:latin typeface="+mn-lt"/>
                        <a:ea typeface="+mn-ea"/>
                        <a:cs typeface="+mn-cs"/>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527604729"/>
              </p:ext>
            </p:extLst>
          </p:nvPr>
        </p:nvGraphicFramePr>
        <p:xfrm>
          <a:off x="138803" y="4026037"/>
          <a:ext cx="5553656" cy="2014688"/>
        </p:xfrm>
        <a:graphic>
          <a:graphicData uri="http://schemas.openxmlformats.org/drawingml/2006/table">
            <a:tbl>
              <a:tblPr firstRow="1" bandRow="1">
                <a:tableStyleId>{5C22544A-7EE6-4342-B048-85BDC9FD1C3A}</a:tableStyleId>
              </a:tblPr>
              <a:tblGrid>
                <a:gridCol w="569532"/>
                <a:gridCol w="4984124"/>
              </a:tblGrid>
              <a:tr h="2014688">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Lucie a fabriqué 30 colliers avec 210 perles chacun.</a:t>
                      </a:r>
                      <a:r>
                        <a:rPr lang="fr-FR" sz="900" b="1" kern="1200" baseline="0" dirty="0" smtClean="0">
                          <a:solidFill>
                            <a:srgbClr val="FFFF00"/>
                          </a:solidFill>
                          <a:effectLst/>
                          <a:latin typeface="+mn-lt"/>
                          <a:ea typeface="+mn-ea"/>
                          <a:cs typeface="+mn-cs"/>
                        </a:rPr>
                        <a:t> Combien Lucie a-t-elle utilisé de perles? </a:t>
                      </a:r>
                    </a:p>
                    <a:p>
                      <a:pPr marL="171450" indent="-171450">
                        <a:buFont typeface="Arial" panose="020B0604020202020204" pitchFamily="34" charset="0"/>
                        <a:buChar char="•"/>
                      </a:pPr>
                      <a:endParaRPr lang="fr-FR" sz="3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b="1" kern="1200" baseline="0" dirty="0" smtClean="0">
                          <a:solidFill>
                            <a:srgbClr val="FFFF00"/>
                          </a:solidFill>
                          <a:effectLst/>
                          <a:latin typeface="+mn-lt"/>
                          <a:ea typeface="+mn-ea"/>
                          <a:cs typeface="+mn-cs"/>
                        </a:rPr>
                        <a:t>Le </a:t>
                      </a:r>
                      <a:r>
                        <a:rPr lang="fr-FR" sz="900" b="1" kern="1200" baseline="0" dirty="0" smtClean="0">
                          <a:solidFill>
                            <a:srgbClr val="FFFF00"/>
                          </a:solidFill>
                          <a:effectLst/>
                          <a:latin typeface="+mn-lt"/>
                          <a:ea typeface="+mn-ea"/>
                          <a:cs typeface="+mn-cs"/>
                        </a:rPr>
                        <a:t>directeur achète 400 paquets de 25 gâteaux. Combien </a:t>
                      </a:r>
                      <a:r>
                        <a:rPr lang="fr-FR" sz="900" b="1" kern="1200" baseline="0" dirty="0" err="1" smtClean="0">
                          <a:solidFill>
                            <a:srgbClr val="FFFF00"/>
                          </a:solidFill>
                          <a:effectLst/>
                          <a:latin typeface="+mn-lt"/>
                          <a:ea typeface="+mn-ea"/>
                          <a:cs typeface="+mn-cs"/>
                        </a:rPr>
                        <a:t>a-t-il</a:t>
                      </a:r>
                      <a:r>
                        <a:rPr lang="fr-FR" sz="900" b="1" kern="1200" baseline="0" dirty="0" smtClean="0">
                          <a:solidFill>
                            <a:srgbClr val="FFFF00"/>
                          </a:solidFill>
                          <a:effectLst/>
                          <a:latin typeface="+mn-lt"/>
                          <a:ea typeface="+mn-ea"/>
                          <a:cs typeface="+mn-cs"/>
                        </a:rPr>
                        <a:t> acheté de gâteaux? </a:t>
                      </a:r>
                      <a:endParaRPr lang="fr-FR" sz="9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endParaRPr lang="fr-FR" sz="3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b="1" kern="1200" baseline="0" dirty="0" smtClean="0">
                          <a:solidFill>
                            <a:srgbClr val="FFFF00"/>
                          </a:solidFill>
                          <a:effectLst/>
                          <a:latin typeface="+mn-lt"/>
                          <a:ea typeface="+mn-ea"/>
                          <a:cs typeface="+mn-cs"/>
                        </a:rPr>
                        <a:t>Sur un mur on pose 15 rangées de 60 carreaux de faïence. Combien de carreaux a-t-on posés sur le mur? </a:t>
                      </a:r>
                      <a:endParaRPr lang="fr-FR" sz="9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endParaRPr lang="fr-FR" sz="3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b="1" kern="1200" baseline="0" dirty="0" smtClean="0">
                          <a:solidFill>
                            <a:srgbClr val="FFFF00"/>
                          </a:solidFill>
                          <a:effectLst/>
                          <a:latin typeface="+mn-lt"/>
                          <a:ea typeface="+mn-ea"/>
                          <a:cs typeface="+mn-cs"/>
                        </a:rPr>
                        <a:t>Un agriculteur a 4 vaches. Il donne 75 L d’eau par jour à chaque vache. Combien </a:t>
                      </a:r>
                      <a:r>
                        <a:rPr lang="fr-FR" sz="900" b="1" kern="1200" baseline="0" dirty="0" smtClean="0">
                          <a:solidFill>
                            <a:srgbClr val="FFFF00"/>
                          </a:solidFill>
                          <a:effectLst/>
                          <a:latin typeface="+mn-lt"/>
                          <a:ea typeface="+mn-ea"/>
                          <a:cs typeface="+mn-cs"/>
                        </a:rPr>
                        <a:t>de litres </a:t>
                      </a:r>
                      <a:r>
                        <a:rPr lang="fr-FR" sz="900" b="1" kern="1200" baseline="0" dirty="0" smtClean="0">
                          <a:solidFill>
                            <a:srgbClr val="FFFF00"/>
                          </a:solidFill>
                          <a:effectLst/>
                          <a:latin typeface="+mn-lt"/>
                          <a:ea typeface="+mn-ea"/>
                          <a:cs typeface="+mn-cs"/>
                        </a:rPr>
                        <a:t>d’eau donne-t-il chaque jour à ses </a:t>
                      </a:r>
                      <a:r>
                        <a:rPr lang="fr-FR" sz="900" b="1" kern="1200" baseline="0" dirty="0" smtClean="0">
                          <a:solidFill>
                            <a:srgbClr val="FFFF00"/>
                          </a:solidFill>
                          <a:effectLst/>
                          <a:latin typeface="+mn-lt"/>
                          <a:ea typeface="+mn-ea"/>
                          <a:cs typeface="+mn-cs"/>
                        </a:rPr>
                        <a:t>quatre </a:t>
                      </a:r>
                      <a:r>
                        <a:rPr lang="fr-FR" sz="900" b="1" kern="1200" baseline="0" dirty="0" smtClean="0">
                          <a:solidFill>
                            <a:srgbClr val="FFFF00"/>
                          </a:solidFill>
                          <a:effectLst/>
                          <a:latin typeface="+mn-lt"/>
                          <a:ea typeface="+mn-ea"/>
                          <a:cs typeface="+mn-cs"/>
                        </a:rPr>
                        <a:t>vaches? </a:t>
                      </a:r>
                      <a:endParaRPr lang="fr-FR" sz="9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endParaRPr lang="fr-FR" sz="300" b="1" kern="1200" baseline="0" dirty="0" smtClean="0">
                        <a:solidFill>
                          <a:srgbClr val="FFFF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u="sng" kern="1200" baseline="0" dirty="0" smtClean="0">
                          <a:solidFill>
                            <a:srgbClr val="FFFF00"/>
                          </a:solidFill>
                          <a:effectLst/>
                          <a:latin typeface="+mn-lt"/>
                          <a:ea typeface="+mn-ea"/>
                          <a:cs typeface="+mn-cs"/>
                        </a:rPr>
                        <a:t>A étapes</a:t>
                      </a:r>
                      <a:r>
                        <a:rPr lang="fr-FR" sz="900" b="1" kern="1200" baseline="0" dirty="0" smtClean="0">
                          <a:solidFill>
                            <a:srgbClr val="FFFF00"/>
                          </a:solidFill>
                          <a:effectLst/>
                          <a:latin typeface="+mn-lt"/>
                          <a:ea typeface="+mn-ea"/>
                          <a:cs typeface="+mn-cs"/>
                        </a:rPr>
                        <a:t>: Pendant la fête des voisins dans une grande ville, on a compté 50 tables de 20 personnes, 60 tables de 6 personnes, 100 tables de 4 personnes. Combien de personnes ont participé à cette fête?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3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b="1" kern="1200" baseline="0" dirty="0" smtClean="0">
                          <a:solidFill>
                            <a:srgbClr val="FFFF00"/>
                          </a:solidFill>
                          <a:effectLst/>
                          <a:latin typeface="+mn-lt"/>
                          <a:ea typeface="+mn-ea"/>
                          <a:cs typeface="+mn-cs"/>
                        </a:rPr>
                        <a:t>Dans </a:t>
                      </a:r>
                      <a:r>
                        <a:rPr lang="fr-FR" sz="900" b="1" kern="1200" baseline="0" dirty="0" smtClean="0">
                          <a:solidFill>
                            <a:srgbClr val="FFFF00"/>
                          </a:solidFill>
                          <a:effectLst/>
                          <a:latin typeface="+mn-lt"/>
                          <a:ea typeface="+mn-ea"/>
                          <a:cs typeface="+mn-cs"/>
                        </a:rPr>
                        <a:t>son camion, un maçon a 2 sacs de sable pesant 80 kg chacun et 1 sac de ciment pesant 75 kg. Quelle est la masse de son chargement? </a:t>
                      </a:r>
                      <a:endParaRPr lang="fr-FR" sz="900" b="1" kern="1200" baseline="0" dirty="0" smtClean="0">
                        <a:solidFill>
                          <a:srgbClr val="FFFF00"/>
                        </a:solidFill>
                        <a:effectLst/>
                        <a:latin typeface="+mn-lt"/>
                        <a:ea typeface="+mn-ea"/>
                        <a:cs typeface="+mn-cs"/>
                      </a:endParaRPr>
                    </a:p>
                    <a:p>
                      <a:pPr marL="171450" indent="-171450">
                        <a:buFont typeface="Arial" panose="020B0604020202020204" pitchFamily="34" charset="0"/>
                        <a:buChar char="•"/>
                      </a:pPr>
                      <a:endParaRPr lang="fr-FR" sz="300" b="1" kern="1200" baseline="0" dirty="0" smtClean="0">
                        <a:solidFill>
                          <a:srgbClr val="FFFF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baseline="0" dirty="0" smtClean="0">
                          <a:solidFill>
                            <a:srgbClr val="FFFF00"/>
                          </a:solidFill>
                          <a:effectLst/>
                          <a:latin typeface="+mn-lt"/>
                          <a:ea typeface="+mn-ea"/>
                          <a:cs typeface="+mn-cs"/>
                        </a:rPr>
                        <a:t>Combien y-a-t-il d’heures dans 3 jours et 8 heures? </a:t>
                      </a:r>
                      <a:endParaRPr lang="fr-FR" sz="900" b="1" kern="1200" baseline="0" dirty="0" smtClean="0">
                        <a:solidFill>
                          <a:srgbClr val="FFFF00"/>
                        </a:solidFill>
                        <a:effectLst/>
                        <a:latin typeface="+mn-lt"/>
                        <a:ea typeface="+mn-ea"/>
                        <a:cs typeface="+mn-cs"/>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455804661"/>
              </p:ext>
            </p:extLst>
          </p:nvPr>
        </p:nvGraphicFramePr>
        <p:xfrm>
          <a:off x="5945031" y="86544"/>
          <a:ext cx="6135352" cy="2920425"/>
        </p:xfrm>
        <a:graphic>
          <a:graphicData uri="http://schemas.openxmlformats.org/drawingml/2006/table">
            <a:tbl>
              <a:tblPr firstRow="1" bandRow="1">
                <a:tableStyleId>{5C22544A-7EE6-4342-B048-85BDC9FD1C3A}</a:tableStyleId>
              </a:tblPr>
              <a:tblGrid>
                <a:gridCol w="629185"/>
                <a:gridCol w="5506167"/>
              </a:tblGrid>
              <a:tr h="544702">
                <a:tc>
                  <a:txBody>
                    <a:bodyPr/>
                    <a:lstStyle/>
                    <a:p>
                      <a:r>
                        <a:rPr lang="fr-FR" dirty="0" smtClean="0"/>
                        <a:t>CM1</a:t>
                      </a:r>
                      <a:endParaRPr lang="fr-FR" dirty="0"/>
                    </a:p>
                  </a:txBody>
                  <a:tcPr>
                    <a:solidFill>
                      <a:srgbClr val="E0923C"/>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Une grenouille doit effectuer 54 sauts de 25 cm pour atteindre sa mare. Quelle distance la sépare de cette mare?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Mr Durand s’achète 5 chemises à 35 euros chaque. Quel sera le montant de son achat? </a:t>
                      </a:r>
                    </a:p>
                  </a:txBody>
                  <a:tcPr/>
                </a:tc>
              </a:tr>
              <a:tr h="612032">
                <a:tc>
                  <a:txBody>
                    <a:bodyPr/>
                    <a:lstStyle/>
                    <a:p>
                      <a:endParaRPr lang="fr-FR"/>
                    </a:p>
                  </a:txBody>
                  <a:tcPr/>
                </a:tc>
                <a:tc>
                  <a:txBody>
                    <a:bodyPr/>
                    <a:lstStyle/>
                    <a:p>
                      <a:endParaRPr lang="fr-FR" sz="1050" dirty="0">
                        <a:solidFill>
                          <a:schemeClr val="tx1"/>
                        </a:solidFill>
                      </a:endParaRPr>
                    </a:p>
                  </a:txBody>
                  <a:tcPr/>
                </a:tc>
              </a:tr>
              <a:tr h="488624">
                <a:tc>
                  <a:txBody>
                    <a:bodyPr/>
                    <a:lstStyle/>
                    <a:p>
                      <a:endParaRPr lang="fr-FR" dirty="0"/>
                    </a:p>
                  </a:txBody>
                  <a:tcPr/>
                </a:tc>
                <a:tc>
                  <a:txBody>
                    <a:bodyPr/>
                    <a:lstStyle/>
                    <a:p>
                      <a:endParaRPr lang="fr-FR" sz="1050" dirty="0">
                        <a:solidFill>
                          <a:schemeClr val="tx1"/>
                        </a:solidFill>
                      </a:endParaRPr>
                    </a:p>
                  </a:txBody>
                  <a:tcPr/>
                </a:tc>
              </a:tr>
              <a:tr h="1275067">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4164412809"/>
              </p:ext>
            </p:extLst>
          </p:nvPr>
        </p:nvGraphicFramePr>
        <p:xfrm>
          <a:off x="5945031" y="3118554"/>
          <a:ext cx="6135352" cy="2868510"/>
        </p:xfrm>
        <a:graphic>
          <a:graphicData uri="http://schemas.openxmlformats.org/drawingml/2006/table">
            <a:tbl>
              <a:tblPr firstRow="1" bandRow="1">
                <a:tableStyleId>{5C22544A-7EE6-4342-B048-85BDC9FD1C3A}</a:tableStyleId>
              </a:tblPr>
              <a:tblGrid>
                <a:gridCol w="629185"/>
                <a:gridCol w="5506167"/>
              </a:tblGrid>
              <a:tr h="981423">
                <a:tc>
                  <a:txBody>
                    <a:bodyPr/>
                    <a:lstStyle/>
                    <a:p>
                      <a:r>
                        <a:rPr lang="fr-FR" dirty="0" smtClean="0"/>
                        <a:t>CM2</a:t>
                      </a:r>
                      <a:endParaRPr lang="fr-FR" dirty="0"/>
                    </a:p>
                  </a:txBody>
                  <a:tcPr>
                    <a:solidFill>
                      <a:srgbClr val="F771C1"/>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Une grenouille doit </a:t>
                      </a:r>
                      <a:r>
                        <a:rPr lang="fr-FR" sz="900" b="1" i="0" u="none" strike="noStrike" kern="1200" baseline="0" dirty="0" smtClean="0">
                          <a:solidFill>
                            <a:srgbClr val="FFFF00"/>
                          </a:solidFill>
                          <a:latin typeface="+mn-lt"/>
                          <a:ea typeface="+mn-ea"/>
                          <a:cs typeface="+mn-cs"/>
                        </a:rPr>
                        <a:t>effectuer </a:t>
                      </a:r>
                      <a:r>
                        <a:rPr lang="fr-FR" sz="900" b="1" i="0" u="none" strike="noStrike" kern="1200" baseline="0" dirty="0" smtClean="0">
                          <a:solidFill>
                            <a:srgbClr val="FFFF00"/>
                          </a:solidFill>
                          <a:latin typeface="+mn-lt"/>
                          <a:ea typeface="+mn-ea"/>
                          <a:cs typeface="+mn-cs"/>
                        </a:rPr>
                        <a:t>54 sauts de 15,50 cm pour atteindre sa mare. Quelle distance la sépare de cette mare?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Mr Durand s’achète 5 paires de chaussures à 85,25 euros la paire. Quel sera le montant de son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achat ?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En roulant à une vitesse constante de 80 km/h, quelle distance je parcours en une heure? Deux heures?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i="0" u="none" strike="noStrike" kern="1200" baseline="0" dirty="0" smtClean="0">
                          <a:solidFill>
                            <a:srgbClr val="FFFF00"/>
                          </a:solidFill>
                          <a:latin typeface="+mn-lt"/>
                          <a:ea typeface="+mn-ea"/>
                          <a:cs typeface="+mn-cs"/>
                        </a:rPr>
                        <a:t>Quelle est ma vitesse si je parcours 55 km en une demi-heure? </a:t>
                      </a:r>
                    </a:p>
                    <a:p>
                      <a:endParaRPr lang="fr-FR" sz="1050" b="1" i="0" u="none" strike="noStrike" kern="1200" baseline="0" dirty="0" smtClean="0">
                        <a:solidFill>
                          <a:srgbClr val="FFFF00"/>
                        </a:solidFill>
                        <a:latin typeface="+mn-lt"/>
                        <a:ea typeface="+mn-ea"/>
                        <a:cs typeface="+mn-cs"/>
                      </a:endParaRPr>
                    </a:p>
                  </a:txBody>
                  <a:tcPr/>
                </a:tc>
              </a:tr>
              <a:tr h="552358">
                <a:tc>
                  <a:txBody>
                    <a:bodyPr/>
                    <a:lstStyle/>
                    <a:p>
                      <a:endParaRPr lang="fr-FR"/>
                    </a:p>
                  </a:txBody>
                  <a:tcPr/>
                </a:tc>
                <a:tc>
                  <a:txBody>
                    <a:bodyPr/>
                    <a:lstStyle/>
                    <a:p>
                      <a:endParaRPr lang="fr-FR" sz="1050" dirty="0">
                        <a:solidFill>
                          <a:schemeClr val="tx1"/>
                        </a:solidFill>
                      </a:endParaRPr>
                    </a:p>
                  </a:txBody>
                  <a:tcPr/>
                </a:tc>
              </a:tr>
              <a:tr h="452031">
                <a:tc>
                  <a:txBody>
                    <a:bodyPr/>
                    <a:lstStyle/>
                    <a:p>
                      <a:endParaRPr lang="fr-FR" dirty="0"/>
                    </a:p>
                  </a:txBody>
                  <a:tcPr/>
                </a:tc>
                <a:tc>
                  <a:txBody>
                    <a:bodyPr/>
                    <a:lstStyle/>
                    <a:p>
                      <a:endParaRPr lang="fr-FR" sz="1050" dirty="0">
                        <a:solidFill>
                          <a:schemeClr val="tx1"/>
                        </a:solidFill>
                      </a:endParaRPr>
                    </a:p>
                  </a:txBody>
                  <a:tcPr/>
                </a:tc>
              </a:tr>
              <a:tr h="789701">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5" name="Imag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0825" y="798332"/>
            <a:ext cx="540224" cy="47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313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836237622"/>
              </p:ext>
            </p:extLst>
          </p:nvPr>
        </p:nvGraphicFramePr>
        <p:xfrm>
          <a:off x="138803" y="-103648"/>
          <a:ext cx="5553659" cy="1469870"/>
        </p:xfrm>
        <a:graphic>
          <a:graphicData uri="http://schemas.openxmlformats.org/drawingml/2006/table">
            <a:tbl>
              <a:tblPr firstRow="1" bandRow="1">
                <a:tableStyleId>{10A1B5D5-9B99-4C35-A422-299274C87663}</a:tableStyleId>
              </a:tblPr>
              <a:tblGrid>
                <a:gridCol w="981656"/>
                <a:gridCol w="753414"/>
                <a:gridCol w="753414"/>
                <a:gridCol w="656823"/>
                <a:gridCol w="656823"/>
                <a:gridCol w="888642"/>
                <a:gridCol w="862887"/>
              </a:tblGrid>
              <a:tr h="268381">
                <a:tc gridSpan="7">
                  <a:txBody>
                    <a:bodyPr/>
                    <a:lstStyle/>
                    <a:p>
                      <a:pPr algn="ctr">
                        <a:lnSpc>
                          <a:spcPct val="107000"/>
                        </a:lnSpc>
                        <a:spcAft>
                          <a:spcPts val="0"/>
                        </a:spcAft>
                      </a:pPr>
                      <a:r>
                        <a:rPr lang="fr-FR" sz="1400" dirty="0" smtClean="0">
                          <a:solidFill>
                            <a:srgbClr val="7030A0"/>
                          </a:solidFill>
                          <a:effectLst/>
                        </a:rPr>
                        <a:t>Problèmes multiplicatifs et de division</a:t>
                      </a: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F66"/>
                    </a:solidFill>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r>
              <a:tr h="25187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chemeClr val="bg1">
                              <a:lumMod val="50000"/>
                            </a:schemeClr>
                          </a:solidFill>
                        </a:rPr>
                        <a:t>Problèmes ternaires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fr-FR"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Problèmes quaternaires</a:t>
                      </a:r>
                      <a:endPar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8023">
                <a:tc>
                  <a:txBody>
                    <a:bodyPr/>
                    <a:lstStyle/>
                    <a:p>
                      <a:pPr algn="ctr">
                        <a:lnSpc>
                          <a:spcPct val="107000"/>
                        </a:lnSpc>
                        <a:spcAft>
                          <a:spcPts val="0"/>
                        </a:spcAft>
                      </a:pP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Multiplication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1" dirty="0">
                          <a:effectLst/>
                          <a:latin typeface="Times New Roman" panose="02020603050405020304" pitchFamily="18" charset="0"/>
                          <a:ea typeface="Calibri" panose="020F0502020204030204" pitchFamily="34" charset="0"/>
                          <a:cs typeface="Times New Roman" panose="02020603050405020304" pitchFamily="18" charset="0"/>
                        </a:rPr>
                        <a:t>Division – </a:t>
                      </a:r>
                      <a:r>
                        <a:rPr lang="fr-FR" sz="700" b="1" dirty="0" err="1" smtClean="0">
                          <a:effectLst/>
                          <a:latin typeface="Times New Roman" panose="02020603050405020304" pitchFamily="18" charset="0"/>
                          <a:ea typeface="Calibri" panose="020F0502020204030204" pitchFamily="34" charset="0"/>
                          <a:cs typeface="Times New Roman" panose="02020603050405020304" pitchFamily="18" charset="0"/>
                        </a:rPr>
                        <a:t>quotition</a:t>
                      </a:r>
                      <a:endParaRPr lang="fr-FR"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Division – partition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Quatrième </a:t>
                      </a: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proportionnelle</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54304" marR="5430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723763488"/>
              </p:ext>
            </p:extLst>
          </p:nvPr>
        </p:nvGraphicFramePr>
        <p:xfrm>
          <a:off x="138803" y="1419342"/>
          <a:ext cx="5553656" cy="1234440"/>
        </p:xfrm>
        <a:graphic>
          <a:graphicData uri="http://schemas.openxmlformats.org/drawingml/2006/table">
            <a:tbl>
              <a:tblPr firstRow="1" bandRow="1">
                <a:tableStyleId>{5C22544A-7EE6-4342-B048-85BDC9FD1C3A}</a:tableStyleId>
              </a:tblPr>
              <a:tblGrid>
                <a:gridCol w="579041"/>
                <a:gridCol w="4974615"/>
              </a:tblGrid>
              <a:tr h="604901">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Il y a 24 élèves dans la classe. Pour participer à des rencontres sportives, le professeur constitue des équipes de 4 élèves. Combien y-aura-t-il d’équipes?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A la patinoire, l’entraineur prépare 30 patins pour les enfants de son club de hockey</a:t>
                      </a:r>
                      <a:r>
                        <a:rPr lang="fr-FR" sz="900" b="1" i="0" u="none" strike="noStrike" kern="1200" baseline="0" dirty="0" smtClean="0">
                          <a:solidFill>
                            <a:srgbClr val="FFFF00"/>
                          </a:solidFill>
                          <a:latin typeface="+mn-lt"/>
                          <a:ea typeface="+mn-ea"/>
                          <a:cs typeface="+mn-cs"/>
                        </a:rPr>
                        <a:t>.</a:t>
                      </a:r>
                    </a:p>
                    <a:p>
                      <a:pPr marL="457200" lvl="1" indent="0">
                        <a:buFont typeface="Arial" panose="020B0604020202020204" pitchFamily="34" charset="0"/>
                        <a:buNone/>
                      </a:pPr>
                      <a:r>
                        <a:rPr lang="fr-FR" sz="900" b="1" i="0" u="none" strike="noStrike" kern="1200" baseline="0" dirty="0" smtClean="0">
                          <a:solidFill>
                            <a:srgbClr val="FFFF00"/>
                          </a:solidFill>
                          <a:latin typeface="+mn-lt"/>
                          <a:ea typeface="+mn-ea"/>
                          <a:cs typeface="+mn-cs"/>
                        </a:rPr>
                        <a:t>Combien </a:t>
                      </a:r>
                      <a:r>
                        <a:rPr lang="fr-FR" sz="900" b="1" i="0" u="none" strike="noStrike" kern="1200" baseline="0" dirty="0" smtClean="0">
                          <a:solidFill>
                            <a:srgbClr val="FFFF00"/>
                          </a:solidFill>
                          <a:latin typeface="+mn-lt"/>
                          <a:ea typeface="+mn-ea"/>
                          <a:cs typeface="+mn-cs"/>
                        </a:rPr>
                        <a:t>y-a-t-il d’enfants dans le club?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Avec 20 cm de ficelle, combien de morceaux de 5 cm puis-je faire? </a:t>
                      </a:r>
                    </a:p>
                  </a:txBody>
                  <a:tcPr/>
                </a:tc>
              </a:tr>
              <a:tr h="254064">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546456886"/>
              </p:ext>
            </p:extLst>
          </p:nvPr>
        </p:nvGraphicFramePr>
        <p:xfrm>
          <a:off x="138803" y="2723991"/>
          <a:ext cx="5553656" cy="1783080"/>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Je veux ranger les 789 photos dans un album. Je peux ranger 10 photos par page. </a:t>
                      </a:r>
                      <a:endParaRPr lang="fr-FR" sz="900" b="1" i="0" u="none" strike="noStrike" kern="1200" baseline="0" dirty="0" smtClean="0">
                        <a:solidFill>
                          <a:srgbClr val="FFFF00"/>
                        </a:solidFill>
                        <a:latin typeface="+mn-lt"/>
                        <a:ea typeface="+mn-ea"/>
                        <a:cs typeface="+mn-cs"/>
                      </a:endParaRPr>
                    </a:p>
                    <a:p>
                      <a:pPr marL="457200" lvl="1" indent="0">
                        <a:buFont typeface="Arial" panose="020B0604020202020204" pitchFamily="34" charset="0"/>
                        <a:buNone/>
                      </a:pPr>
                      <a:r>
                        <a:rPr lang="fr-FR" sz="900" b="1" i="0" u="none" strike="noStrike" kern="1200" baseline="0" dirty="0" smtClean="0">
                          <a:solidFill>
                            <a:srgbClr val="FFFF00"/>
                          </a:solidFill>
                          <a:latin typeface="+mn-lt"/>
                          <a:ea typeface="+mn-ea"/>
                          <a:cs typeface="+mn-cs"/>
                        </a:rPr>
                        <a:t>Combien </a:t>
                      </a:r>
                      <a:r>
                        <a:rPr lang="fr-FR" sz="900" b="1" i="0" u="none" strike="noStrike" kern="1200" baseline="0" dirty="0" smtClean="0">
                          <a:solidFill>
                            <a:srgbClr val="FFFF00"/>
                          </a:solidFill>
                          <a:latin typeface="+mn-lt"/>
                          <a:ea typeface="+mn-ea"/>
                          <a:cs typeface="+mn-cs"/>
                        </a:rPr>
                        <a:t>de pages me faut-il pour ranger toutes mes photos?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Dans l’école, il y a 356 élèves. Les professeurs veulent constituer des équipes de 10 </a:t>
                      </a:r>
                      <a:r>
                        <a:rPr lang="fr-FR" sz="900" b="1" i="0" u="none" strike="noStrike" kern="1200" baseline="0" dirty="0" smtClean="0">
                          <a:solidFill>
                            <a:srgbClr val="FFFF00"/>
                          </a:solidFill>
                          <a:latin typeface="+mn-lt"/>
                          <a:ea typeface="+mn-ea"/>
                          <a:cs typeface="+mn-cs"/>
                        </a:rPr>
                        <a:t>élèves. </a:t>
                      </a:r>
                    </a:p>
                    <a:p>
                      <a:pPr marL="457200" lvl="1" indent="0">
                        <a:buFont typeface="Arial" panose="020B0604020202020204" pitchFamily="34" charset="0"/>
                        <a:buNone/>
                      </a:pPr>
                      <a:r>
                        <a:rPr lang="fr-FR" sz="900" b="1" i="0" u="none" strike="noStrike" kern="1200" baseline="0" dirty="0" smtClean="0">
                          <a:solidFill>
                            <a:srgbClr val="FFFF00"/>
                          </a:solidFill>
                          <a:latin typeface="+mn-lt"/>
                          <a:ea typeface="+mn-ea"/>
                          <a:cs typeface="+mn-cs"/>
                        </a:rPr>
                        <a:t>Combien </a:t>
                      </a:r>
                      <a:r>
                        <a:rPr lang="fr-FR" sz="900" b="1" i="0" u="none" strike="noStrike" kern="1200" baseline="0" dirty="0" smtClean="0">
                          <a:solidFill>
                            <a:srgbClr val="FFFF00"/>
                          </a:solidFill>
                          <a:latin typeface="+mn-lt"/>
                          <a:ea typeface="+mn-ea"/>
                          <a:cs typeface="+mn-cs"/>
                        </a:rPr>
                        <a:t>y </a:t>
                      </a:r>
                      <a:r>
                        <a:rPr lang="fr-FR" sz="900" b="1" i="0" u="none" strike="noStrike" kern="1200" baseline="0" dirty="0" err="1" smtClean="0">
                          <a:solidFill>
                            <a:srgbClr val="FFFF00"/>
                          </a:solidFill>
                          <a:latin typeface="+mn-lt"/>
                          <a:ea typeface="+mn-ea"/>
                          <a:cs typeface="+mn-cs"/>
                        </a:rPr>
                        <a:t>aura-t-il</a:t>
                      </a:r>
                      <a:r>
                        <a:rPr lang="fr-FR" sz="900" b="1" i="0" u="none" strike="noStrike" kern="1200" baseline="0" dirty="0" smtClean="0">
                          <a:solidFill>
                            <a:srgbClr val="FFFF00"/>
                          </a:solidFill>
                          <a:latin typeface="+mn-lt"/>
                          <a:ea typeface="+mn-ea"/>
                          <a:cs typeface="+mn-cs"/>
                        </a:rPr>
                        <a:t> d’équipes?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endParaRPr lang="fr-FR" sz="3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Léo veut 700 g de pêches. Une pêche pèse environ 70 g. Combien lui faut-il de pêches? </a:t>
                      </a:r>
                      <a:endParaRPr lang="fr-FR" sz="900" b="1" i="0" u="none" strike="noStrike" kern="1200" baseline="0" dirty="0" smtClean="0">
                        <a:solidFill>
                          <a:srgbClr val="FFFF00"/>
                        </a:solidFill>
                        <a:latin typeface="+mn-lt"/>
                        <a:ea typeface="+mn-ea"/>
                        <a:cs typeface="+mn-cs"/>
                      </a:endParaRP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une jardinerie, on peut acheter des plants de fleurs par lots de 100, de 10 ou à l’unité.</a:t>
                      </a:r>
                    </a:p>
                    <a:p>
                      <a:pPr lvl="1"/>
                      <a:r>
                        <a:rPr lang="fr-FR" sz="900" b="1" kern="1200" dirty="0" smtClean="0">
                          <a:solidFill>
                            <a:srgbClr val="FFFF00"/>
                          </a:solidFill>
                          <a:effectLst/>
                          <a:latin typeface="+mn-lt"/>
                          <a:ea typeface="+mn-ea"/>
                          <a:cs typeface="+mn-cs"/>
                        </a:rPr>
                        <a:t>Que doit-on acheter pour planter 563 fleurs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Je veux ranger mes 789photos dans un album. Je peux ranger 10 photos par page. Combien de pages me faut-il pour ranger toutes mes photos ? </a:t>
                      </a:r>
                      <a:endParaRPr lang="fr-FR" sz="900" b="0" i="0" u="none" strike="noStrike" kern="1200" baseline="0" dirty="0" smtClean="0">
                        <a:solidFill>
                          <a:srgbClr val="FFFF00"/>
                        </a:solidFill>
                        <a:latin typeface="+mn-lt"/>
                        <a:ea typeface="+mn-ea"/>
                        <a:cs typeface="+mn-cs"/>
                      </a:endParaRPr>
                    </a:p>
                  </a:txBody>
                  <a:tcPr/>
                </a:tc>
              </a:tr>
              <a:tr h="185312">
                <a:tc>
                  <a:txBody>
                    <a:bodyPr/>
                    <a:lstStyle/>
                    <a:p>
                      <a:endParaRPr lang="fr-FR"/>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642341636"/>
              </p:ext>
            </p:extLst>
          </p:nvPr>
        </p:nvGraphicFramePr>
        <p:xfrm>
          <a:off x="138803" y="4598738"/>
          <a:ext cx="5553656" cy="1628344"/>
        </p:xfrm>
        <a:graphic>
          <a:graphicData uri="http://schemas.openxmlformats.org/drawingml/2006/table">
            <a:tbl>
              <a:tblPr firstRow="1" bandRow="1">
                <a:tableStyleId>{5C22544A-7EE6-4342-B048-85BDC9FD1C3A}</a:tableStyleId>
              </a:tblPr>
              <a:tblGrid>
                <a:gridCol w="569532"/>
                <a:gridCol w="4984124"/>
              </a:tblGrid>
              <a:tr h="1130910">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On veut ranger 4 789 photos dans des albums. On peut ranger 500 photos par album. </a:t>
                      </a:r>
                      <a:endParaRPr lang="fr-FR" sz="900" b="1" kern="1200" dirty="0" smtClean="0">
                        <a:solidFill>
                          <a:srgbClr val="FFFF00"/>
                        </a:solidFill>
                        <a:effectLst/>
                        <a:latin typeface="+mn-lt"/>
                        <a:ea typeface="+mn-ea"/>
                        <a:cs typeface="+mn-cs"/>
                      </a:endParaRPr>
                    </a:p>
                    <a:p>
                      <a:pPr marL="457200" lvl="1" indent="0">
                        <a:buFont typeface="Arial" panose="020B0604020202020204" pitchFamily="34" charset="0"/>
                        <a:buNone/>
                      </a:pPr>
                      <a:r>
                        <a:rPr lang="fr-FR" sz="900" b="1" kern="1200" dirty="0" smtClean="0">
                          <a:solidFill>
                            <a:srgbClr val="FFFF00"/>
                          </a:solidFill>
                          <a:effectLst/>
                          <a:latin typeface="+mn-lt"/>
                          <a:ea typeface="+mn-ea"/>
                          <a:cs typeface="+mn-cs"/>
                        </a:rPr>
                        <a:t>Combien </a:t>
                      </a:r>
                      <a:r>
                        <a:rPr lang="fr-FR" sz="900" b="1" kern="1200" dirty="0" smtClean="0">
                          <a:solidFill>
                            <a:srgbClr val="FFFF00"/>
                          </a:solidFill>
                          <a:effectLst/>
                          <a:latin typeface="+mn-lt"/>
                          <a:ea typeface="+mn-ea"/>
                          <a:cs typeface="+mn-cs"/>
                        </a:rPr>
                        <a:t>d’albums faut-il pour ranger toutes les photos?  (Combien </a:t>
                      </a:r>
                      <a:r>
                        <a:rPr lang="fr-FR" sz="900" b="1" kern="1200" dirty="0" smtClean="0">
                          <a:solidFill>
                            <a:srgbClr val="FFFF00"/>
                          </a:solidFill>
                          <a:effectLst/>
                          <a:latin typeface="+mn-lt"/>
                          <a:ea typeface="+mn-ea"/>
                          <a:cs typeface="+mn-cs"/>
                        </a:rPr>
                        <a:t>y </a:t>
                      </a:r>
                      <a:r>
                        <a:rPr lang="fr-FR" sz="900" b="1" kern="1200" dirty="0" err="1" smtClean="0">
                          <a:solidFill>
                            <a:srgbClr val="FFFF00"/>
                          </a:solidFill>
                          <a:effectLst/>
                          <a:latin typeface="+mn-lt"/>
                          <a:ea typeface="+mn-ea"/>
                          <a:cs typeface="+mn-cs"/>
                        </a:rPr>
                        <a:t>aura-t-il</a:t>
                      </a:r>
                      <a:r>
                        <a:rPr lang="fr-FR" sz="900" b="1" kern="1200" dirty="0" smtClean="0">
                          <a:solidFill>
                            <a:srgbClr val="FFFF00"/>
                          </a:solidFill>
                          <a:effectLst/>
                          <a:latin typeface="+mn-lt"/>
                          <a:ea typeface="+mn-ea"/>
                          <a:cs typeface="+mn-cs"/>
                        </a:rPr>
                        <a:t> </a:t>
                      </a:r>
                      <a:r>
                        <a:rPr lang="fr-FR" sz="900" b="1" kern="1200" dirty="0" smtClean="0">
                          <a:solidFill>
                            <a:srgbClr val="FFFF00"/>
                          </a:solidFill>
                          <a:effectLst/>
                          <a:latin typeface="+mn-lt"/>
                          <a:ea typeface="+mn-ea"/>
                          <a:cs typeface="+mn-cs"/>
                        </a:rPr>
                        <a:t>de photos dans le dernier album</a:t>
                      </a:r>
                      <a:r>
                        <a:rPr lang="fr-FR" sz="900" b="1" kern="1200" dirty="0" smtClean="0">
                          <a:solidFill>
                            <a:srgbClr val="FFFF00"/>
                          </a:solidFill>
                          <a:effectLst/>
                          <a:latin typeface="+mn-lt"/>
                          <a:ea typeface="+mn-ea"/>
                          <a:cs typeface="+mn-cs"/>
                        </a:rPr>
                        <a:t>?)</a:t>
                      </a:r>
                    </a:p>
                    <a:p>
                      <a:pPr marL="457200" lvl="1" indent="0">
                        <a:buFont typeface="Arial" panose="020B0604020202020204" pitchFamily="34" charset="0"/>
                        <a:buNone/>
                      </a:pPr>
                      <a:endParaRPr lang="fr-FR" sz="300" b="1" kern="120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les</a:t>
                      </a:r>
                      <a:r>
                        <a:rPr lang="fr-FR" sz="900" b="1" kern="1200" baseline="0" dirty="0" smtClean="0">
                          <a:solidFill>
                            <a:srgbClr val="FFFF00"/>
                          </a:solidFill>
                          <a:effectLst/>
                          <a:latin typeface="+mn-lt"/>
                          <a:ea typeface="+mn-ea"/>
                          <a:cs typeface="+mn-cs"/>
                        </a:rPr>
                        <a:t> écoles élémentaires de la ville, il y a 2 356 élèves au total. Les professeurs veulent constituer des équipes de 25 élèves. Combien y </a:t>
                      </a:r>
                      <a:r>
                        <a:rPr lang="fr-FR" sz="900" b="1" kern="1200" baseline="0" dirty="0" err="1" smtClean="0">
                          <a:solidFill>
                            <a:srgbClr val="FFFF00"/>
                          </a:solidFill>
                          <a:effectLst/>
                          <a:latin typeface="+mn-lt"/>
                          <a:ea typeface="+mn-ea"/>
                          <a:cs typeface="+mn-cs"/>
                        </a:rPr>
                        <a:t>aura-t-il</a:t>
                      </a:r>
                      <a:r>
                        <a:rPr lang="fr-FR" sz="900" b="1" kern="1200" baseline="0" dirty="0" smtClean="0">
                          <a:solidFill>
                            <a:srgbClr val="FFFF00"/>
                          </a:solidFill>
                          <a:effectLst/>
                          <a:latin typeface="+mn-lt"/>
                          <a:ea typeface="+mn-ea"/>
                          <a:cs typeface="+mn-cs"/>
                        </a:rPr>
                        <a:t> d’équipes? </a:t>
                      </a:r>
                      <a:r>
                        <a:rPr lang="fr-FR" sz="900" b="1" kern="1200" dirty="0" smtClean="0">
                          <a:solidFill>
                            <a:srgbClr val="FFFF00"/>
                          </a:solidFill>
                          <a:effectLst/>
                          <a:latin typeface="+mn-lt"/>
                          <a:ea typeface="+mn-ea"/>
                          <a:cs typeface="+mn-cs"/>
                        </a:rPr>
                        <a:t> </a:t>
                      </a:r>
                      <a:endParaRPr lang="fr-FR" sz="900" b="1" kern="1200" dirty="0" smtClean="0">
                        <a:solidFill>
                          <a:srgbClr val="FFFF00"/>
                        </a:solidFill>
                        <a:effectLst/>
                        <a:latin typeface="+mn-lt"/>
                        <a:ea typeface="+mn-ea"/>
                        <a:cs typeface="+mn-cs"/>
                      </a:endParaRPr>
                    </a:p>
                    <a:p>
                      <a:pPr marL="171450" indent="-171450">
                        <a:buFont typeface="Arial" panose="020B0604020202020204" pitchFamily="34" charset="0"/>
                        <a:buChar char="•"/>
                      </a:pPr>
                      <a:endParaRPr lang="fr-FR" sz="300" b="1" kern="120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Léo veut 300 g de cerises. Une cerise pèse environ 7 g.</a:t>
                      </a:r>
                      <a:r>
                        <a:rPr lang="fr-FR" sz="900" b="1" kern="1200" baseline="0" dirty="0" smtClean="0">
                          <a:solidFill>
                            <a:srgbClr val="FFFF00"/>
                          </a:solidFill>
                          <a:effectLst/>
                          <a:latin typeface="+mn-lt"/>
                          <a:ea typeface="+mn-ea"/>
                          <a:cs typeface="+mn-cs"/>
                        </a:rPr>
                        <a:t> Combien lui faut-il de cerises? </a:t>
                      </a:r>
                      <a:endParaRPr lang="fr-FR" sz="900" b="1" kern="1200" dirty="0" smtClean="0">
                        <a:solidFill>
                          <a:srgbClr val="FFFF00"/>
                        </a:solidFill>
                        <a:effectLst/>
                        <a:latin typeface="+mn-lt"/>
                        <a:ea typeface="+mn-ea"/>
                        <a:cs typeface="+mn-cs"/>
                      </a:endParaRPr>
                    </a:p>
                  </a:txBody>
                  <a:tcPr/>
                </a:tc>
              </a:tr>
              <a:tr h="497434">
                <a:tc>
                  <a:txBody>
                    <a:bodyPr/>
                    <a:lstStyle/>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879860039"/>
              </p:ext>
            </p:extLst>
          </p:nvPr>
        </p:nvGraphicFramePr>
        <p:xfrm>
          <a:off x="5945031" y="86542"/>
          <a:ext cx="6135352" cy="2348186"/>
        </p:xfrm>
        <a:graphic>
          <a:graphicData uri="http://schemas.openxmlformats.org/drawingml/2006/table">
            <a:tbl>
              <a:tblPr firstRow="1" bandRow="1">
                <a:tableStyleId>{5C22544A-7EE6-4342-B048-85BDC9FD1C3A}</a:tableStyleId>
              </a:tblPr>
              <a:tblGrid>
                <a:gridCol w="629185"/>
                <a:gridCol w="5506167"/>
              </a:tblGrid>
              <a:tr h="1152116">
                <a:tc>
                  <a:txBody>
                    <a:bodyPr/>
                    <a:lstStyle/>
                    <a:p>
                      <a:r>
                        <a:rPr lang="fr-FR" dirty="0" smtClean="0"/>
                        <a:t>CM1</a:t>
                      </a:r>
                      <a:endParaRPr lang="fr-FR" dirty="0"/>
                    </a:p>
                  </a:txBody>
                  <a:tcPr>
                    <a:solidFill>
                      <a:srgbClr val="E0923C"/>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Une grenouille fait des sauts d’au plus 9 cm. Elle veut atteindre un moustique situé à 157 cm d’elle. Combien de sauts (au minimum) devra-t-elle effectuer pour atteindre le moustique?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Mme Dupont possède des poules qui pondent 157 œufs par jour. Elle répartit les </a:t>
                      </a:r>
                      <a:r>
                        <a:rPr lang="fr-FR" sz="900" b="1" i="0" u="none" strike="noStrike" kern="1200" baseline="0" dirty="0" err="1" smtClean="0">
                          <a:solidFill>
                            <a:srgbClr val="FFFF00"/>
                          </a:solidFill>
                          <a:latin typeface="+mn-lt"/>
                          <a:ea typeface="+mn-ea"/>
                          <a:cs typeface="+mn-cs"/>
                        </a:rPr>
                        <a:t>oeufs</a:t>
                      </a:r>
                      <a:r>
                        <a:rPr lang="fr-FR" sz="900" b="1" i="0" u="none" strike="noStrike" kern="1200" baseline="0" dirty="0" smtClean="0">
                          <a:solidFill>
                            <a:srgbClr val="FFFF00"/>
                          </a:solidFill>
                          <a:latin typeface="+mn-lt"/>
                          <a:ea typeface="+mn-ea"/>
                          <a:cs typeface="+mn-cs"/>
                        </a:rPr>
                        <a:t> </a:t>
                      </a:r>
                      <a:r>
                        <a:rPr lang="fr-FR" sz="900" b="1" i="0" u="none" strike="noStrike" kern="1200" baseline="0" dirty="0" smtClean="0">
                          <a:solidFill>
                            <a:srgbClr val="FFFF00"/>
                          </a:solidFill>
                          <a:latin typeface="+mn-lt"/>
                          <a:ea typeface="+mn-ea"/>
                          <a:cs typeface="+mn-cs"/>
                        </a:rPr>
                        <a:t>dans des boites de 6. Combien de boites </a:t>
                      </a:r>
                      <a:r>
                        <a:rPr lang="fr-FR" sz="900" b="1" i="0" u="none" strike="noStrike" kern="1200" baseline="0" dirty="0" err="1" smtClean="0">
                          <a:solidFill>
                            <a:srgbClr val="FFFF00"/>
                          </a:solidFill>
                          <a:latin typeface="+mn-lt"/>
                          <a:ea typeface="+mn-ea"/>
                          <a:cs typeface="+mn-cs"/>
                        </a:rPr>
                        <a:t>pourra-t-elle</a:t>
                      </a:r>
                      <a:r>
                        <a:rPr lang="fr-FR" sz="900" b="1" i="0" u="none" strike="noStrike" kern="1200" baseline="0" dirty="0" smtClean="0">
                          <a:solidFill>
                            <a:srgbClr val="FFFF00"/>
                          </a:solidFill>
                          <a:latin typeface="+mn-lt"/>
                          <a:ea typeface="+mn-ea"/>
                          <a:cs typeface="+mn-cs"/>
                        </a:rPr>
                        <a:t> remplir chaque jour?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Mr Durand possède 250 euros. Il veut s’acheter des paires de chaussettes à 6 euros la paire. Combien de paires de chaussettes pourrait-il s’acheter? </a:t>
                      </a:r>
                    </a:p>
                    <a:p>
                      <a:pPr marL="171450" indent="-171450">
                        <a:buFont typeface="Arial" panose="020B0604020202020204" pitchFamily="34" charset="0"/>
                        <a:buChar char="•"/>
                      </a:pPr>
                      <a:r>
                        <a:rPr lang="fr-FR" sz="900" b="1" i="0" u="sng" strike="noStrike" kern="1200" baseline="0" dirty="0" smtClean="0">
                          <a:solidFill>
                            <a:srgbClr val="FFFF00"/>
                          </a:solidFill>
                          <a:latin typeface="+mn-lt"/>
                          <a:ea typeface="+mn-ea"/>
                          <a:cs typeface="+mn-cs"/>
                        </a:rPr>
                        <a:t>A étape</a:t>
                      </a:r>
                      <a:r>
                        <a:rPr lang="fr-FR" sz="900" b="1" i="0" u="none" strike="noStrike" kern="1200" baseline="0" dirty="0" smtClean="0">
                          <a:solidFill>
                            <a:srgbClr val="FFFF00"/>
                          </a:solidFill>
                          <a:latin typeface="+mn-lt"/>
                          <a:ea typeface="+mn-ea"/>
                          <a:cs typeface="+mn-cs"/>
                        </a:rPr>
                        <a:t>: Mme Dupont élève des poules pour produire des </a:t>
                      </a:r>
                      <a:r>
                        <a:rPr lang="fr-FR" sz="900" b="1" i="0" u="none" strike="noStrike" kern="1200" baseline="0" dirty="0" err="1" smtClean="0">
                          <a:solidFill>
                            <a:srgbClr val="FFFF00"/>
                          </a:solidFill>
                          <a:latin typeface="+mn-lt"/>
                          <a:ea typeface="+mn-ea"/>
                          <a:cs typeface="+mn-cs"/>
                        </a:rPr>
                        <a:t>oeufs</a:t>
                      </a:r>
                      <a:r>
                        <a:rPr lang="fr-FR" sz="900" b="1" i="0" u="none" strike="noStrike" kern="1200" baseline="0" dirty="0" smtClean="0">
                          <a:solidFill>
                            <a:srgbClr val="FFFF00"/>
                          </a:solidFill>
                          <a:latin typeface="+mn-lt"/>
                          <a:ea typeface="+mn-ea"/>
                          <a:cs typeface="+mn-cs"/>
                        </a:rPr>
                        <a:t>. Elle récolte ainsi </a:t>
                      </a:r>
                      <a:r>
                        <a:rPr lang="fr-FR" sz="900" b="1" i="0" u="none" strike="noStrike" kern="1200" baseline="0" dirty="0" smtClean="0">
                          <a:solidFill>
                            <a:srgbClr val="FFFF00"/>
                          </a:solidFill>
                          <a:latin typeface="+mn-lt"/>
                          <a:ea typeface="+mn-ea"/>
                          <a:cs typeface="+mn-cs"/>
                        </a:rPr>
                        <a:t>150 </a:t>
                      </a:r>
                      <a:r>
                        <a:rPr lang="fr-FR" sz="900" b="1" i="0" u="none" strike="noStrike" kern="1200" baseline="0" dirty="0" smtClean="0">
                          <a:solidFill>
                            <a:srgbClr val="FFFF00"/>
                          </a:solidFill>
                          <a:latin typeface="+mn-lt"/>
                          <a:ea typeface="+mn-ea"/>
                          <a:cs typeface="+mn-cs"/>
                        </a:rPr>
                        <a:t>œufs chaque matin. Le </a:t>
                      </a:r>
                      <a:r>
                        <a:rPr lang="fr-FR" sz="900" b="1" i="0" u="none" strike="noStrike" kern="1200" baseline="0" dirty="0" smtClean="0">
                          <a:solidFill>
                            <a:srgbClr val="FFFF00"/>
                          </a:solidFill>
                          <a:latin typeface="+mn-lt"/>
                          <a:ea typeface="+mn-ea"/>
                          <a:cs typeface="+mn-cs"/>
                        </a:rPr>
                        <a:t>dimanche</a:t>
                      </a:r>
                      <a:r>
                        <a:rPr lang="fr-FR" sz="900" b="1" i="0" u="none" strike="noStrike" kern="1200" baseline="0" dirty="0" smtClean="0">
                          <a:solidFill>
                            <a:srgbClr val="FFFF00"/>
                          </a:solidFill>
                          <a:latin typeface="+mn-lt"/>
                          <a:ea typeface="+mn-ea"/>
                          <a:cs typeface="+mn-cs"/>
                        </a:rPr>
                        <a:t>, elle vend ses œufs dans des boites de </a:t>
                      </a:r>
                      <a:r>
                        <a:rPr lang="fr-FR" sz="900" b="1" i="0" u="none" strike="noStrike" kern="1200" baseline="0" dirty="0" smtClean="0">
                          <a:solidFill>
                            <a:srgbClr val="FFFF00"/>
                          </a:solidFill>
                          <a:latin typeface="+mn-lt"/>
                          <a:ea typeface="+mn-ea"/>
                          <a:cs typeface="+mn-cs"/>
                        </a:rPr>
                        <a:t>6. </a:t>
                      </a:r>
                      <a:r>
                        <a:rPr lang="fr-FR" sz="900" b="1" i="0" u="none" strike="noStrike" kern="1200" baseline="0" dirty="0" smtClean="0">
                          <a:solidFill>
                            <a:srgbClr val="FFFF00"/>
                          </a:solidFill>
                          <a:latin typeface="+mn-lt"/>
                          <a:ea typeface="+mn-ea"/>
                          <a:cs typeface="+mn-cs"/>
                        </a:rPr>
                        <a:t>Combien de boites d’œufs Mme Dupont peut-elle vendre </a:t>
                      </a:r>
                      <a:r>
                        <a:rPr lang="fr-FR" sz="900" b="1" i="0" u="none" strike="noStrike" kern="1200" baseline="0" dirty="0" smtClean="0">
                          <a:solidFill>
                            <a:srgbClr val="FFFF00"/>
                          </a:solidFill>
                          <a:latin typeface="+mn-lt"/>
                          <a:ea typeface="+mn-ea"/>
                          <a:cs typeface="+mn-cs"/>
                        </a:rPr>
                        <a:t>chaque </a:t>
                      </a:r>
                      <a:r>
                        <a:rPr lang="fr-FR" sz="900" b="1" i="0" u="none" strike="noStrike" kern="1200" baseline="0" dirty="0" smtClean="0">
                          <a:solidFill>
                            <a:srgbClr val="FFFF00"/>
                          </a:solidFill>
                          <a:latin typeface="+mn-lt"/>
                          <a:ea typeface="+mn-ea"/>
                          <a:cs typeface="+mn-cs"/>
                        </a:rPr>
                        <a:t>dimanche? </a:t>
                      </a:r>
                    </a:p>
                  </a:txBody>
                  <a:tcPr/>
                </a:tc>
              </a:tr>
              <a:tr h="554141">
                <a:tc>
                  <a:txBody>
                    <a:bodyPr/>
                    <a:lstStyle/>
                    <a:p>
                      <a:endParaRPr lang="fr-FR"/>
                    </a:p>
                  </a:txBody>
                  <a:tcPr/>
                </a:tc>
                <a:tc>
                  <a:txBody>
                    <a:bodyPr/>
                    <a:lstStyle/>
                    <a:p>
                      <a:endParaRPr lang="fr-FR" sz="1050" dirty="0">
                        <a:solidFill>
                          <a:schemeClr val="tx1"/>
                        </a:solidFill>
                      </a:endParaRPr>
                    </a:p>
                  </a:txBody>
                  <a:tcPr/>
                </a:tc>
              </a:tr>
              <a:tr h="468165">
                <a:tc>
                  <a:txBody>
                    <a:bodyPr/>
                    <a:lstStyle/>
                    <a:p>
                      <a:endParaRPr lang="fr-FR" dirty="0"/>
                    </a:p>
                  </a:txBody>
                  <a:tcPr/>
                </a:tc>
                <a:tc>
                  <a:txBody>
                    <a:bodyPr/>
                    <a:lstStyle/>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060584259"/>
              </p:ext>
            </p:extLst>
          </p:nvPr>
        </p:nvGraphicFramePr>
        <p:xfrm>
          <a:off x="5945031" y="2563996"/>
          <a:ext cx="6135352" cy="3297057"/>
        </p:xfrm>
        <a:graphic>
          <a:graphicData uri="http://schemas.openxmlformats.org/drawingml/2006/table">
            <a:tbl>
              <a:tblPr firstRow="1" bandRow="1">
                <a:tableStyleId>{5C22544A-7EE6-4342-B048-85BDC9FD1C3A}</a:tableStyleId>
              </a:tblPr>
              <a:tblGrid>
                <a:gridCol w="629185"/>
                <a:gridCol w="5506167"/>
              </a:tblGrid>
              <a:tr h="1902541">
                <a:tc>
                  <a:txBody>
                    <a:bodyPr/>
                    <a:lstStyle/>
                    <a:p>
                      <a:r>
                        <a:rPr lang="fr-FR" dirty="0" smtClean="0"/>
                        <a:t>CM2</a:t>
                      </a:r>
                      <a:endParaRPr lang="fr-FR" dirty="0"/>
                    </a:p>
                  </a:txBody>
                  <a:tcPr>
                    <a:solidFill>
                      <a:srgbClr val="F771C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i="0" u="none" strike="noStrike" kern="1200" baseline="0" dirty="0" smtClean="0">
                          <a:solidFill>
                            <a:srgbClr val="FFFF00"/>
                          </a:solidFill>
                          <a:latin typeface="+mn-lt"/>
                          <a:ea typeface="+mn-ea"/>
                          <a:cs typeface="+mn-cs"/>
                        </a:rPr>
                        <a:t>Une grenouille fait des sauts de 23 cm. Combien de bonds au maximum devra-t-elle effectuer pour rejoindre sa mare située à 2,75 mètres d’elle?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Mme </a:t>
                      </a:r>
                      <a:r>
                        <a:rPr lang="fr-FR" sz="900" b="1" i="0" u="none" strike="noStrike" kern="1200" baseline="0" dirty="0" smtClean="0">
                          <a:solidFill>
                            <a:srgbClr val="FFFF00"/>
                          </a:solidFill>
                          <a:latin typeface="+mn-lt"/>
                          <a:ea typeface="+mn-ea"/>
                          <a:cs typeface="+mn-cs"/>
                        </a:rPr>
                        <a:t>Dupont possède des poules qui pondent 1 057 œufs par jour. Elle  répartit les œufs dans des boites de 6. Combien de boites Mme Dupont </a:t>
                      </a:r>
                      <a:r>
                        <a:rPr lang="fr-FR" sz="900" b="1" i="0" u="none" strike="noStrike" kern="1200" baseline="0" dirty="0" err="1" smtClean="0">
                          <a:solidFill>
                            <a:srgbClr val="FFFF00"/>
                          </a:solidFill>
                          <a:latin typeface="+mn-lt"/>
                          <a:ea typeface="+mn-ea"/>
                          <a:cs typeface="+mn-cs"/>
                        </a:rPr>
                        <a:t>pourra-t-elle</a:t>
                      </a:r>
                      <a:r>
                        <a:rPr lang="fr-FR" sz="900" b="1" i="0" u="none" strike="noStrike" kern="1200" baseline="0" dirty="0" smtClean="0">
                          <a:solidFill>
                            <a:srgbClr val="FFFF00"/>
                          </a:solidFill>
                          <a:latin typeface="+mn-lt"/>
                          <a:ea typeface="+mn-ea"/>
                          <a:cs typeface="+mn-cs"/>
                        </a:rPr>
                        <a:t> remplir chaque </a:t>
                      </a:r>
                      <a:r>
                        <a:rPr lang="fr-FR" sz="900" b="1" i="0" u="none" strike="noStrike" kern="1200" baseline="0" dirty="0" smtClean="0">
                          <a:solidFill>
                            <a:srgbClr val="FFFF00"/>
                          </a:solidFill>
                          <a:latin typeface="+mn-lt"/>
                          <a:ea typeface="+mn-ea"/>
                          <a:cs typeface="+mn-cs"/>
                        </a:rPr>
                        <a:t>jour</a:t>
                      </a:r>
                      <a:r>
                        <a:rPr lang="fr-FR" sz="900" b="1" i="0" u="none" strike="noStrike" kern="1200" baseline="0" dirty="0" smtClean="0">
                          <a:solidFill>
                            <a:srgbClr val="FFFF00"/>
                          </a:solidFill>
                          <a:latin typeface="+mn-lt"/>
                          <a:ea typeface="+mn-ea"/>
                          <a:cs typeface="+mn-cs"/>
                        </a:rPr>
                        <a:t>?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Mr Durand possède 250 euros. Il veut s’acheter des paires de chaussettes à 6 euros la paire. </a:t>
                      </a:r>
                      <a:endParaRPr lang="fr-FR" sz="900" b="1" i="0" u="none" strike="noStrike" kern="1200" baseline="0" dirty="0" smtClean="0">
                        <a:solidFill>
                          <a:srgbClr val="FFFF00"/>
                        </a:solidFill>
                        <a:latin typeface="+mn-lt"/>
                        <a:ea typeface="+mn-ea"/>
                        <a:cs typeface="+mn-cs"/>
                      </a:endParaRPr>
                    </a:p>
                    <a:p>
                      <a:pPr marL="457200" lvl="1" indent="0">
                        <a:buFont typeface="Arial" panose="020B0604020202020204" pitchFamily="34" charset="0"/>
                        <a:buNone/>
                      </a:pPr>
                      <a:r>
                        <a:rPr lang="fr-FR" sz="900" b="1" i="0" u="none" strike="noStrike" kern="1200" baseline="0" dirty="0" smtClean="0">
                          <a:solidFill>
                            <a:srgbClr val="FFFF00"/>
                          </a:solidFill>
                          <a:latin typeface="+mn-lt"/>
                          <a:ea typeface="+mn-ea"/>
                          <a:cs typeface="+mn-cs"/>
                        </a:rPr>
                        <a:t>Combien </a:t>
                      </a:r>
                      <a:r>
                        <a:rPr lang="fr-FR" sz="900" b="1" i="0" u="none" strike="noStrike" kern="1200" baseline="0" dirty="0" smtClean="0">
                          <a:solidFill>
                            <a:srgbClr val="FFFF00"/>
                          </a:solidFill>
                          <a:latin typeface="+mn-lt"/>
                          <a:ea typeface="+mn-ea"/>
                          <a:cs typeface="+mn-cs"/>
                        </a:rPr>
                        <a:t>de paires de chaussettes pourrait-il s’acheter? </a:t>
                      </a:r>
                    </a:p>
                    <a:p>
                      <a:pPr marL="171450" indent="-171450">
                        <a:buFont typeface="Arial" panose="020B0604020202020204" pitchFamily="34" charset="0"/>
                        <a:buChar char="•"/>
                      </a:pPr>
                      <a:r>
                        <a:rPr lang="fr-FR" sz="900" b="1" i="0" u="sng" strike="noStrike" kern="1200" baseline="0" dirty="0" smtClean="0">
                          <a:solidFill>
                            <a:srgbClr val="FFFF00"/>
                          </a:solidFill>
                          <a:latin typeface="+mn-lt"/>
                          <a:ea typeface="+mn-ea"/>
                          <a:cs typeface="+mn-cs"/>
                        </a:rPr>
                        <a:t>A étapes</a:t>
                      </a:r>
                      <a:r>
                        <a:rPr lang="fr-FR" sz="900" b="1" i="0" u="none" strike="noStrike" kern="1200" baseline="0" dirty="0" smtClean="0">
                          <a:solidFill>
                            <a:srgbClr val="FFFF00"/>
                          </a:solidFill>
                          <a:latin typeface="+mn-lt"/>
                          <a:ea typeface="+mn-ea"/>
                          <a:cs typeface="+mn-cs"/>
                        </a:rPr>
                        <a:t>: Mme Dupont élève des poules pour produire des œufs. Elle récolte ainsi 130 œufs chaque matin. Le </a:t>
                      </a:r>
                      <a:r>
                        <a:rPr lang="fr-FR" sz="900" b="1" i="0" u="none" strike="noStrike" kern="1200" baseline="0" dirty="0" smtClean="0">
                          <a:solidFill>
                            <a:srgbClr val="FFFF00"/>
                          </a:solidFill>
                          <a:latin typeface="+mn-lt"/>
                          <a:ea typeface="+mn-ea"/>
                          <a:cs typeface="+mn-cs"/>
                        </a:rPr>
                        <a:t>dimanche</a:t>
                      </a:r>
                      <a:r>
                        <a:rPr lang="fr-FR" sz="900" b="1" i="0" u="none" strike="noStrike" kern="1200" baseline="0" dirty="0" smtClean="0">
                          <a:solidFill>
                            <a:srgbClr val="FFFF00"/>
                          </a:solidFill>
                          <a:latin typeface="+mn-lt"/>
                          <a:ea typeface="+mn-ea"/>
                          <a:cs typeface="+mn-cs"/>
                        </a:rPr>
                        <a:t>, elle vend ses œufs </a:t>
                      </a:r>
                      <a:r>
                        <a:rPr lang="fr-FR" sz="900" b="1" i="0" u="none" strike="noStrike" kern="1200" baseline="0" dirty="0" smtClean="0">
                          <a:solidFill>
                            <a:srgbClr val="FFFF00"/>
                          </a:solidFill>
                          <a:latin typeface="+mn-lt"/>
                          <a:ea typeface="+mn-ea"/>
                          <a:cs typeface="+mn-cs"/>
                        </a:rPr>
                        <a:t>dans </a:t>
                      </a:r>
                      <a:r>
                        <a:rPr lang="fr-FR" sz="900" b="1" i="0" u="none" strike="noStrike" kern="1200" baseline="0" dirty="0" smtClean="0">
                          <a:solidFill>
                            <a:srgbClr val="FFFF00"/>
                          </a:solidFill>
                          <a:latin typeface="+mn-lt"/>
                          <a:ea typeface="+mn-ea"/>
                          <a:cs typeface="+mn-cs"/>
                        </a:rPr>
                        <a:t>des boites de 6 qu’elle vend 4,50 euros chacune. Combien d’euros gagne Mme Dupont </a:t>
                      </a:r>
                      <a:r>
                        <a:rPr lang="fr-FR" sz="900" b="1" i="0" u="none" strike="noStrike" kern="1200" baseline="0" dirty="0" smtClean="0">
                          <a:solidFill>
                            <a:srgbClr val="FFFF00"/>
                          </a:solidFill>
                          <a:latin typeface="+mn-lt"/>
                          <a:ea typeface="+mn-ea"/>
                          <a:cs typeface="+mn-cs"/>
                        </a:rPr>
                        <a:t>chaque </a:t>
                      </a:r>
                      <a:r>
                        <a:rPr lang="fr-FR" sz="900" b="1" i="0" u="none" strike="noStrike" kern="1200" baseline="0" dirty="0" smtClean="0">
                          <a:solidFill>
                            <a:srgbClr val="FFFF00"/>
                          </a:solidFill>
                          <a:latin typeface="+mn-lt"/>
                          <a:ea typeface="+mn-ea"/>
                          <a:cs typeface="+mn-cs"/>
                        </a:rPr>
                        <a:t>dimanche si elle vend toutes ses boites (complètes)? </a:t>
                      </a:r>
                    </a:p>
                  </a:txBody>
                  <a:tcPr/>
                </a:tc>
              </a:tr>
              <a:tr h="766906">
                <a:tc>
                  <a:txBody>
                    <a:bodyPr/>
                    <a:lstStyle/>
                    <a:p>
                      <a:endParaRPr lang="fr-FR"/>
                    </a:p>
                  </a:txBody>
                  <a:tcPr/>
                </a:tc>
                <a:tc>
                  <a:txBody>
                    <a:bodyPr/>
                    <a:lstStyle/>
                    <a:p>
                      <a:endParaRPr lang="fr-FR" sz="1050" dirty="0">
                        <a:solidFill>
                          <a:schemeClr val="tx1"/>
                        </a:solidFill>
                      </a:endParaRPr>
                    </a:p>
                  </a:txBody>
                  <a:tcPr/>
                </a:tc>
              </a:tr>
              <a:tr h="627610">
                <a:tc>
                  <a:txBody>
                    <a:bodyPr/>
                    <a:lstStyle/>
                    <a:p>
                      <a:endParaRPr lang="fr-FR" dirty="0"/>
                    </a:p>
                  </a:txBody>
                  <a:tcPr/>
                </a:tc>
                <a:tc>
                  <a:txBody>
                    <a:bodyPr/>
                    <a:lstStyle/>
                    <a:p>
                      <a:endParaRPr lang="fr-FR" sz="105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6" name="Imag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0451" y="813199"/>
            <a:ext cx="506381" cy="476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994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Document d'aide à la programmation en résolution de problèmes - Type de problèmes / Classification de </a:t>
            </a:r>
            <a:r>
              <a:rPr lang="fr-FR" dirty="0" smtClean="0"/>
              <a:t>Vergnaud</a:t>
            </a:r>
            <a:r>
              <a:rPr lang="fr-FR" dirty="0" smtClean="0"/>
              <a:t>   - Coraline </a:t>
            </a:r>
            <a:r>
              <a:rPr lang="fr-FR" dirty="0" smtClean="0"/>
              <a:t>Nowicki</a:t>
            </a:r>
            <a:r>
              <a:rPr lang="fr-FR" dirty="0" smtClean="0"/>
              <a:t> CPC Circonscription de Dammartin en </a:t>
            </a:r>
            <a:r>
              <a:rPr lang="fr-FR" dirty="0" smtClean="0"/>
              <a:t>Goële</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896305670"/>
              </p:ext>
            </p:extLst>
          </p:nvPr>
        </p:nvGraphicFramePr>
        <p:xfrm>
          <a:off x="138806" y="36036"/>
          <a:ext cx="5553659" cy="1340943"/>
        </p:xfrm>
        <a:graphic>
          <a:graphicData uri="http://schemas.openxmlformats.org/drawingml/2006/table">
            <a:tbl>
              <a:tblPr firstRow="1" bandRow="1">
                <a:tableStyleId>{10A1B5D5-9B99-4C35-A422-299274C87663}</a:tableStyleId>
              </a:tblPr>
              <a:tblGrid>
                <a:gridCol w="981656"/>
                <a:gridCol w="753414"/>
                <a:gridCol w="753414"/>
                <a:gridCol w="656823"/>
                <a:gridCol w="656823"/>
                <a:gridCol w="888642"/>
                <a:gridCol w="862887"/>
              </a:tblGrid>
              <a:tr h="402593">
                <a:tc gridSpan="7">
                  <a:txBody>
                    <a:bodyPr/>
                    <a:lstStyle/>
                    <a:p>
                      <a:pPr algn="ctr">
                        <a:lnSpc>
                          <a:spcPct val="107000"/>
                        </a:lnSpc>
                        <a:spcAft>
                          <a:spcPts val="0"/>
                        </a:spcAft>
                      </a:pPr>
                      <a:r>
                        <a:rPr lang="fr-FR" sz="1400" dirty="0" smtClean="0">
                          <a:solidFill>
                            <a:srgbClr val="7030A0"/>
                          </a:solidFill>
                          <a:effectLst/>
                        </a:rPr>
                        <a:t>Problèmes multiplicatifs et de division</a:t>
                      </a: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F66"/>
                    </a:solidFill>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r>
              <a:tr h="34916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chemeClr val="bg1">
                              <a:lumMod val="50000"/>
                            </a:schemeClr>
                          </a:solidFill>
                        </a:rPr>
                        <a:t>Problèmes ternaires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fr-FR"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Problèmes quaternaires</a:t>
                      </a:r>
                      <a:endPar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9188">
                <a:tc>
                  <a:txBody>
                    <a:bodyPr/>
                    <a:lstStyle/>
                    <a:p>
                      <a:pPr algn="ctr">
                        <a:lnSpc>
                          <a:spcPct val="107000"/>
                        </a:lnSpc>
                        <a:spcAft>
                          <a:spcPts val="0"/>
                        </a:spcAft>
                      </a:pP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Multiplication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Division – quotition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1" dirty="0">
                          <a:effectLst/>
                          <a:latin typeface="Times New Roman" panose="02020603050405020304" pitchFamily="18" charset="0"/>
                          <a:ea typeface="Calibri" panose="020F0502020204030204" pitchFamily="34" charset="0"/>
                          <a:cs typeface="Times New Roman" panose="02020603050405020304" pitchFamily="18" charset="0"/>
                        </a:rPr>
                        <a:t>Division – partition</a:t>
                      </a:r>
                      <a:endParaRPr lang="fr-FR" sz="7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Quatrième </a:t>
                      </a: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proportionnelle</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54304" marR="5430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448484135"/>
              </p:ext>
            </p:extLst>
          </p:nvPr>
        </p:nvGraphicFramePr>
        <p:xfrm>
          <a:off x="138806" y="1447004"/>
          <a:ext cx="5553656" cy="1515074"/>
        </p:xfrm>
        <a:graphic>
          <a:graphicData uri="http://schemas.openxmlformats.org/drawingml/2006/table">
            <a:tbl>
              <a:tblPr firstRow="1" bandRow="1">
                <a:tableStyleId>{5C22544A-7EE6-4342-B048-85BDC9FD1C3A}</a:tableStyleId>
              </a:tblPr>
              <a:tblGrid>
                <a:gridCol w="579041"/>
                <a:gridCol w="4974615"/>
              </a:tblGrid>
              <a:tr h="623534">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3 enfants se partagent 18 images (donner ces images). Combien d’images aura </a:t>
                      </a:r>
                      <a:r>
                        <a:rPr lang="fr-FR" sz="900" b="1" i="0" u="none" strike="noStrike" kern="1200" baseline="0" dirty="0" smtClean="0">
                          <a:solidFill>
                            <a:srgbClr val="FFFF00"/>
                          </a:solidFill>
                          <a:latin typeface="+mn-lt"/>
                          <a:ea typeface="+mn-ea"/>
                          <a:cs typeface="+mn-cs"/>
                        </a:rPr>
                        <a:t>chaque </a:t>
                      </a:r>
                      <a:r>
                        <a:rPr lang="fr-FR" sz="900" b="1" i="0" u="none" strike="noStrike" kern="1200" baseline="0" dirty="0" smtClean="0">
                          <a:solidFill>
                            <a:srgbClr val="FFFF00"/>
                          </a:solidFill>
                          <a:latin typeface="+mn-lt"/>
                          <a:ea typeface="+mn-ea"/>
                          <a:cs typeface="+mn-cs"/>
                        </a:rPr>
                        <a:t>enfant?</a:t>
                      </a:r>
                    </a:p>
                  </a:txBody>
                  <a:tcPr/>
                </a:tc>
              </a:tr>
              <a:tr h="254064">
                <a:tc>
                  <a:txBody>
                    <a:bodyPr/>
                    <a:lstStyle/>
                    <a:p>
                      <a:endParaRPr lang="fr-FR"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dirty="0" smtClean="0">
                          <a:solidFill>
                            <a:schemeClr val="tx1"/>
                          </a:solidFill>
                        </a:rPr>
                        <a:t>Il y a 20 livres dans un carton. Le maitre les range en 5 piles. Toutes les piles ont le même nombre de livres et en contiennent le plus possible. Combien</a:t>
                      </a:r>
                      <a:r>
                        <a:rPr lang="fr-FR" sz="900" baseline="0" dirty="0" smtClean="0">
                          <a:solidFill>
                            <a:schemeClr val="tx1"/>
                          </a:solidFill>
                        </a:rPr>
                        <a:t> y a-t-il de livres dans une pile? </a:t>
                      </a:r>
                      <a:endParaRPr lang="fr-FR" sz="900" dirty="0" smtClean="0">
                        <a:solidFill>
                          <a:schemeClr val="tx1"/>
                        </a:solidFill>
                      </a:endParaRPr>
                    </a:p>
                    <a:p>
                      <a:endParaRPr lang="fr-FR" sz="1050" dirty="0">
                        <a:solidFill>
                          <a:schemeClr val="tx1"/>
                        </a:solidFill>
                      </a:endParaRPr>
                    </a:p>
                  </a:txBody>
                  <a:tcPr/>
                </a:tc>
              </a:tr>
              <a:tr h="254064">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671884669"/>
              </p:ext>
            </p:extLst>
          </p:nvPr>
        </p:nvGraphicFramePr>
        <p:xfrm>
          <a:off x="138806" y="3059634"/>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r>
                        <a:rPr lang="fr-FR" sz="900" b="1" i="0" u="none" strike="noStrike" kern="1200" baseline="0" dirty="0" smtClean="0">
                          <a:solidFill>
                            <a:srgbClr val="FFFF00"/>
                          </a:solidFill>
                          <a:latin typeface="+mn-lt"/>
                          <a:ea typeface="+mn-ea"/>
                          <a:cs typeface="+mn-cs"/>
                        </a:rPr>
                        <a:t>Dans l’école, il y a 400 élèves. Les professeurs veulent constituer 80 équipes (de même nombre d’élèves). Combien y aura-t-il d’élèves par équipe?</a:t>
                      </a:r>
                    </a:p>
                  </a:txBody>
                  <a:tcPr/>
                </a:tc>
              </a:tr>
              <a:tr h="414378">
                <a:tc>
                  <a:txBody>
                    <a:bodyPr/>
                    <a:lstStyle/>
                    <a:p>
                      <a:endParaRPr lang="fr-FR" dirty="0"/>
                    </a:p>
                  </a:txBody>
                  <a:tcPr/>
                </a:tc>
                <a:tc>
                  <a:txBody>
                    <a:bodyPr/>
                    <a:lstStyle/>
                    <a:p>
                      <a:endParaRPr lang="fr-FR" sz="90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387041298"/>
              </p:ext>
            </p:extLst>
          </p:nvPr>
        </p:nvGraphicFramePr>
        <p:xfrm>
          <a:off x="138806" y="4585447"/>
          <a:ext cx="5553656" cy="1585940"/>
        </p:xfrm>
        <a:graphic>
          <a:graphicData uri="http://schemas.openxmlformats.org/drawingml/2006/table">
            <a:tbl>
              <a:tblPr firstRow="1" bandRow="1">
                <a:tableStyleId>{5C22544A-7EE6-4342-B048-85BDC9FD1C3A}</a:tableStyleId>
              </a:tblPr>
              <a:tblGrid>
                <a:gridCol w="569532"/>
                <a:gridCol w="4984124"/>
              </a:tblGrid>
              <a:tr h="700764">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r>
                        <a:rPr lang="fr-FR" sz="900" b="1" kern="1200" dirty="0" smtClean="0">
                          <a:solidFill>
                            <a:srgbClr val="FFFF00"/>
                          </a:solidFill>
                          <a:effectLst/>
                          <a:latin typeface="+mn-lt"/>
                          <a:ea typeface="+mn-ea"/>
                          <a:cs typeface="+mn-cs"/>
                        </a:rPr>
                        <a:t>Dans le lycée, il y a 1 400 élèves. Les professeurs veulent constituer</a:t>
                      </a:r>
                      <a:r>
                        <a:rPr lang="fr-FR" sz="900" b="1" kern="1200" baseline="0" dirty="0" smtClean="0">
                          <a:solidFill>
                            <a:srgbClr val="FFFF00"/>
                          </a:solidFill>
                          <a:effectLst/>
                          <a:latin typeface="+mn-lt"/>
                          <a:ea typeface="+mn-ea"/>
                          <a:cs typeface="+mn-cs"/>
                        </a:rPr>
                        <a:t> 80 équipes (de même nombre d’élèves). Combien y aura-t-il d’élèves par équipe? </a:t>
                      </a:r>
                      <a:endParaRPr lang="fr-FR" sz="900" b="1" kern="1200" dirty="0" smtClean="0">
                        <a:solidFill>
                          <a:srgbClr val="FFFF00"/>
                        </a:solidFill>
                        <a:effectLst/>
                        <a:latin typeface="+mn-lt"/>
                        <a:ea typeface="+mn-ea"/>
                        <a:cs typeface="+mn-cs"/>
                      </a:endParaRPr>
                    </a:p>
                  </a:txBody>
                  <a:tcPr/>
                </a:tc>
              </a:tr>
              <a:tr h="442588">
                <a:tc>
                  <a:txBody>
                    <a:bodyPr/>
                    <a:lstStyle/>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4258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265621411"/>
              </p:ext>
            </p:extLst>
          </p:nvPr>
        </p:nvGraphicFramePr>
        <p:xfrm>
          <a:off x="5945031" y="86542"/>
          <a:ext cx="6135352" cy="3272555"/>
        </p:xfrm>
        <a:graphic>
          <a:graphicData uri="http://schemas.openxmlformats.org/drawingml/2006/table">
            <a:tbl>
              <a:tblPr firstRow="1" bandRow="1">
                <a:tableStyleId>{5C22544A-7EE6-4342-B048-85BDC9FD1C3A}</a:tableStyleId>
              </a:tblPr>
              <a:tblGrid>
                <a:gridCol w="629185"/>
                <a:gridCol w="5506167"/>
              </a:tblGrid>
              <a:tr h="501144">
                <a:tc>
                  <a:txBody>
                    <a:bodyPr/>
                    <a:lstStyle/>
                    <a:p>
                      <a:r>
                        <a:rPr lang="fr-FR" dirty="0" smtClean="0"/>
                        <a:t>CM1</a:t>
                      </a:r>
                      <a:endParaRPr lang="fr-FR" dirty="0"/>
                    </a:p>
                  </a:txBody>
                  <a:tcPr>
                    <a:solidFill>
                      <a:srgbClr val="E0923C"/>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713969">
                <a:tc>
                  <a:txBody>
                    <a:bodyPr/>
                    <a:lstStyle/>
                    <a:p>
                      <a:endParaRPr lang="fr-FR" dirty="0"/>
                    </a:p>
                  </a:txBody>
                  <a:tcPr/>
                </a:tc>
                <a:tc>
                  <a:txBody>
                    <a:bodyPr/>
                    <a:lstStyle/>
                    <a:p>
                      <a:endParaRPr lang="fr-FR" sz="1050" dirty="0">
                        <a:solidFill>
                          <a:schemeClr val="tx1"/>
                        </a:solidFill>
                      </a:endParaRPr>
                    </a:p>
                  </a:txBody>
                  <a:tcPr/>
                </a:tc>
              </a:tr>
              <a:tr h="570007">
                <a:tc>
                  <a:txBody>
                    <a:bodyPr/>
                    <a:lstStyle/>
                    <a:p>
                      <a:endParaRPr lang="fr-FR" dirty="0"/>
                    </a:p>
                  </a:txBody>
                  <a:tcPr/>
                </a:tc>
                <a:tc>
                  <a:txBody>
                    <a:bodyPr/>
                    <a:lstStyle/>
                    <a:p>
                      <a:endParaRPr lang="fr-FR" sz="1050" dirty="0">
                        <a:solidFill>
                          <a:schemeClr val="tx1"/>
                        </a:solidFill>
                      </a:endParaRPr>
                    </a:p>
                  </a:txBody>
                  <a:tcPr/>
                </a:tc>
              </a:tr>
              <a:tr h="1487435">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291934704"/>
              </p:ext>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rgbClr val="FFFF00"/>
                        </a:solidFill>
                        <a:latin typeface="+mn-lt"/>
                        <a:ea typeface="+mn-ea"/>
                        <a:cs typeface="+mn-cs"/>
                      </a:endParaRPr>
                    </a:p>
                  </a:txBody>
                  <a:tcPr/>
                </a:tc>
              </a:tr>
              <a:tr h="681893">
                <a:tc>
                  <a:txBody>
                    <a:bodyPr/>
                    <a:lstStyle/>
                    <a:p>
                      <a:endParaRPr lang="fr-FR" dirty="0"/>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7" name="Imag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6551" y="923944"/>
            <a:ext cx="436964" cy="405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790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Document d'aide à la programmation en résolution de problèmes - Type de problèmes / Classification de </a:t>
            </a:r>
            <a:r>
              <a:rPr lang="fr-FR" dirty="0" smtClean="0"/>
              <a:t>Vergnaud</a:t>
            </a:r>
            <a:r>
              <a:rPr lang="fr-FR" dirty="0" smtClean="0"/>
              <a:t>   - Coraline </a:t>
            </a:r>
            <a:r>
              <a:rPr lang="fr-FR" dirty="0" smtClean="0"/>
              <a:t>Nowicki</a:t>
            </a:r>
            <a:r>
              <a:rPr lang="fr-FR" dirty="0" smtClean="0"/>
              <a:t> CPC Circonscription de Dammartin en </a:t>
            </a:r>
            <a:r>
              <a:rPr lang="fr-FR" dirty="0" smtClean="0"/>
              <a:t>Goële</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998864644"/>
              </p:ext>
            </p:extLst>
          </p:nvPr>
        </p:nvGraphicFramePr>
        <p:xfrm>
          <a:off x="138806" y="36036"/>
          <a:ext cx="5553659" cy="1615826"/>
        </p:xfrm>
        <a:graphic>
          <a:graphicData uri="http://schemas.openxmlformats.org/drawingml/2006/table">
            <a:tbl>
              <a:tblPr firstRow="1" bandRow="1">
                <a:tableStyleId>{10A1B5D5-9B99-4C35-A422-299274C87663}</a:tableStyleId>
              </a:tblPr>
              <a:tblGrid>
                <a:gridCol w="981656"/>
                <a:gridCol w="753414"/>
                <a:gridCol w="753414"/>
                <a:gridCol w="656823"/>
                <a:gridCol w="656823"/>
                <a:gridCol w="888642"/>
                <a:gridCol w="862887"/>
              </a:tblGrid>
              <a:tr h="409230">
                <a:tc gridSpan="7">
                  <a:txBody>
                    <a:bodyPr/>
                    <a:lstStyle/>
                    <a:p>
                      <a:pPr algn="ctr">
                        <a:lnSpc>
                          <a:spcPct val="107000"/>
                        </a:lnSpc>
                        <a:spcAft>
                          <a:spcPts val="0"/>
                        </a:spcAft>
                      </a:pPr>
                      <a:r>
                        <a:rPr lang="fr-FR" sz="1400" dirty="0" smtClean="0">
                          <a:solidFill>
                            <a:srgbClr val="7030A0"/>
                          </a:solidFill>
                          <a:effectLst/>
                        </a:rPr>
                        <a:t>Problèmes multiplicatifs et de division</a:t>
                      </a: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F66"/>
                    </a:solidFill>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endParaRPr lang="fr-FR"/>
                    </a:p>
                  </a:txBody>
                  <a:tcPr/>
                </a:tc>
              </a:tr>
              <a:tr h="429891">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chemeClr val="bg1">
                              <a:lumMod val="50000"/>
                            </a:schemeClr>
                          </a:solidFill>
                        </a:rPr>
                        <a:t>Problèmes ternaires</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fr-FR"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Problèmes quaternaires</a:t>
                      </a:r>
                      <a:endPar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pPr algn="ctr">
                        <a:lnSpc>
                          <a:spcPct val="107000"/>
                        </a:lnSpc>
                        <a:spcAft>
                          <a:spcPts val="0"/>
                        </a:spcAft>
                      </a:pPr>
                      <a:endParaRPr lang="fr-FR" sz="7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L="62036" marR="6203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6705">
                <a:tc>
                  <a:txBody>
                    <a:bodyPr/>
                    <a:lstStyle/>
                    <a:p>
                      <a:pPr algn="ctr">
                        <a:lnSpc>
                          <a:spcPct val="107000"/>
                        </a:lnSpc>
                        <a:spcAft>
                          <a:spcPts val="0"/>
                        </a:spcAft>
                      </a:pPr>
                      <a:endParaRPr lang="fr-FR" sz="6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Multiplication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Division – quotition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Division – partition</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7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fr-FR" sz="700" b="1" dirty="0" smtClean="0">
                          <a:effectLst/>
                          <a:latin typeface="Times New Roman" panose="02020603050405020304" pitchFamily="18" charset="0"/>
                          <a:ea typeface="Calibri" panose="020F0502020204030204" pitchFamily="34" charset="0"/>
                          <a:cs typeface="Times New Roman" panose="02020603050405020304" pitchFamily="18" charset="0"/>
                        </a:rPr>
                        <a:t>Quatrième </a:t>
                      </a:r>
                      <a:r>
                        <a:rPr lang="fr-FR" sz="700" b="1" dirty="0">
                          <a:effectLst/>
                          <a:latin typeface="Times New Roman" panose="02020603050405020304" pitchFamily="18" charset="0"/>
                          <a:ea typeface="Calibri" panose="020F0502020204030204" pitchFamily="34" charset="0"/>
                          <a:cs typeface="Times New Roman" panose="02020603050405020304" pitchFamily="18" charset="0"/>
                        </a:rPr>
                        <a:t>proportionnelle</a:t>
                      </a:r>
                      <a:endParaRPr lang="fr-FR" sz="7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54304" marR="5430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Tableau 6"/>
          <p:cNvGraphicFramePr>
            <a:graphicFrameLocks noGrp="1"/>
          </p:cNvGraphicFramePr>
          <p:nvPr>
            <p:extLst/>
          </p:nvPr>
        </p:nvGraphicFramePr>
        <p:xfrm>
          <a:off x="138806" y="1687538"/>
          <a:ext cx="5553656" cy="1336421"/>
        </p:xfrm>
        <a:graphic>
          <a:graphicData uri="http://schemas.openxmlformats.org/drawingml/2006/table">
            <a:tbl>
              <a:tblPr firstRow="1" bandRow="1">
                <a:tableStyleId>{5C22544A-7EE6-4342-B048-85BDC9FD1C3A}</a:tableStyleId>
              </a:tblPr>
              <a:tblGrid>
                <a:gridCol w="579041"/>
                <a:gridCol w="4974615"/>
              </a:tblGrid>
              <a:tr h="604901">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endParaRPr lang="fr-FR" sz="1050" b="0" i="0" u="none" strike="noStrike" kern="1200" baseline="0" dirty="0" smtClean="0">
                        <a:solidFill>
                          <a:schemeClr val="tx1"/>
                        </a:solidFill>
                        <a:latin typeface="+mn-lt"/>
                        <a:ea typeface="+mn-ea"/>
                        <a:cs typeface="+mn-cs"/>
                      </a:endParaRPr>
                    </a:p>
                  </a:txBody>
                  <a:tcPr/>
                </a:tc>
              </a:tr>
              <a:tr h="254064">
                <a:tc>
                  <a:txBody>
                    <a:bodyPr/>
                    <a:lstStyle/>
                    <a:p>
                      <a:endParaRPr lang="fr-FR" dirty="0"/>
                    </a:p>
                  </a:txBody>
                  <a:tcPr/>
                </a:tc>
                <a:tc>
                  <a:txBody>
                    <a:bodyPr/>
                    <a:lstStyle/>
                    <a:p>
                      <a:endParaRPr lang="fr-FR" sz="1050" dirty="0">
                        <a:solidFill>
                          <a:schemeClr val="tx1"/>
                        </a:solidFill>
                      </a:endParaRPr>
                    </a:p>
                  </a:txBody>
                  <a:tcPr/>
                </a:tc>
              </a:tr>
              <a:tr h="254064">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nvPr>
        </p:nvGraphicFramePr>
        <p:xfrm>
          <a:off x="138806" y="3059634"/>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dirty="0"/>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nvPr>
        </p:nvGraphicFramePr>
        <p:xfrm>
          <a:off x="138806" y="4585447"/>
          <a:ext cx="5553656" cy="1585940"/>
        </p:xfrm>
        <a:graphic>
          <a:graphicData uri="http://schemas.openxmlformats.org/drawingml/2006/table">
            <a:tbl>
              <a:tblPr firstRow="1" bandRow="1">
                <a:tableStyleId>{5C22544A-7EE6-4342-B048-85BDC9FD1C3A}</a:tableStyleId>
              </a:tblPr>
              <a:tblGrid>
                <a:gridCol w="569532"/>
                <a:gridCol w="4984124"/>
              </a:tblGrid>
              <a:tr h="700764">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endParaRPr lang="fr-FR" sz="900" b="1" kern="1200" dirty="0" smtClean="0">
                        <a:solidFill>
                          <a:srgbClr val="FFFF00"/>
                        </a:solidFill>
                        <a:effectLst/>
                        <a:latin typeface="+mn-lt"/>
                        <a:ea typeface="+mn-ea"/>
                        <a:cs typeface="+mn-cs"/>
                      </a:endParaRPr>
                    </a:p>
                  </a:txBody>
                  <a:tcPr/>
                </a:tc>
              </a:tr>
              <a:tr h="442588">
                <a:tc>
                  <a:txBody>
                    <a:bodyPr/>
                    <a:lstStyle/>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4258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703758898"/>
              </p:ext>
            </p:extLst>
          </p:nvPr>
        </p:nvGraphicFramePr>
        <p:xfrm>
          <a:off x="5945031" y="86543"/>
          <a:ext cx="6135352" cy="2498395"/>
        </p:xfrm>
        <a:graphic>
          <a:graphicData uri="http://schemas.openxmlformats.org/drawingml/2006/table">
            <a:tbl>
              <a:tblPr firstRow="1" bandRow="1">
                <a:tableStyleId>{5C22544A-7EE6-4342-B048-85BDC9FD1C3A}</a:tableStyleId>
              </a:tblPr>
              <a:tblGrid>
                <a:gridCol w="629185"/>
                <a:gridCol w="5506167"/>
              </a:tblGrid>
              <a:tr h="1919402">
                <a:tc>
                  <a:txBody>
                    <a:bodyPr/>
                    <a:lstStyle/>
                    <a:p>
                      <a:r>
                        <a:rPr lang="fr-FR" dirty="0" smtClean="0"/>
                        <a:t>CM1</a:t>
                      </a:r>
                      <a:endParaRPr lang="fr-FR" dirty="0"/>
                    </a:p>
                  </a:txBody>
                  <a:tcPr>
                    <a:solidFill>
                      <a:srgbClr val="E0923C"/>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Indique si les affirmations sont vraies ou fausses. Justifie ta réponse. </a:t>
                      </a:r>
                    </a:p>
                    <a:p>
                      <a:r>
                        <a:rPr lang="fr-FR" sz="900" b="1" i="0" u="none" strike="noStrike" kern="1200" baseline="0" dirty="0" smtClean="0">
                          <a:solidFill>
                            <a:srgbClr val="FFFF00"/>
                          </a:solidFill>
                          <a:latin typeface="+mn-lt"/>
                          <a:ea typeface="+mn-ea"/>
                          <a:cs typeface="+mn-cs"/>
                        </a:rPr>
                        <a:t>-Si Max mesure 1 m 10 cm à 9 ans, il mesurera 2 m 20 cm à 18 ans. </a:t>
                      </a:r>
                    </a:p>
                    <a:p>
                      <a:r>
                        <a:rPr lang="fr-FR" sz="900" b="1" i="0" u="none" strike="noStrike" kern="1200" baseline="0" dirty="0" smtClean="0">
                          <a:solidFill>
                            <a:srgbClr val="FFFF00"/>
                          </a:solidFill>
                          <a:latin typeface="+mn-lt"/>
                          <a:ea typeface="+mn-ea"/>
                          <a:cs typeface="+mn-cs"/>
                        </a:rPr>
                        <a:t>-Si </a:t>
                      </a:r>
                      <a:r>
                        <a:rPr lang="fr-FR" sz="900" b="1" i="0" u="none" strike="noStrike" kern="1200" baseline="0" dirty="0" smtClean="0">
                          <a:solidFill>
                            <a:srgbClr val="FFFF00"/>
                          </a:solidFill>
                          <a:latin typeface="+mn-lt"/>
                          <a:ea typeface="+mn-ea"/>
                          <a:cs typeface="+mn-cs"/>
                        </a:rPr>
                        <a:t>je prends 5 litres d’essence, je paie 8 euros. Si je prends 15 litres, je </a:t>
                      </a:r>
                      <a:r>
                        <a:rPr lang="fr-FR" sz="900" b="1" i="0" u="none" strike="noStrike" kern="1200" baseline="0" dirty="0" smtClean="0">
                          <a:solidFill>
                            <a:srgbClr val="FFFF00"/>
                          </a:solidFill>
                          <a:latin typeface="+mn-lt"/>
                          <a:ea typeface="+mn-ea"/>
                          <a:cs typeface="+mn-cs"/>
                        </a:rPr>
                        <a:t>paierai </a:t>
                      </a:r>
                      <a:r>
                        <a:rPr lang="fr-FR" sz="900" b="1" i="0" u="none" strike="noStrike" kern="1200" baseline="0" dirty="0" smtClean="0">
                          <a:solidFill>
                            <a:srgbClr val="FFFF00"/>
                          </a:solidFill>
                          <a:latin typeface="+mn-lt"/>
                          <a:ea typeface="+mn-ea"/>
                          <a:cs typeface="+mn-cs"/>
                        </a:rPr>
                        <a:t>24 €.</a:t>
                      </a:r>
                    </a:p>
                    <a:p>
                      <a:r>
                        <a:rPr lang="fr-FR" sz="900" b="1" i="0" u="none" strike="noStrike" kern="1200" baseline="0" dirty="0" smtClean="0">
                          <a:solidFill>
                            <a:srgbClr val="FFFF00"/>
                          </a:solidFill>
                          <a:latin typeface="+mn-lt"/>
                          <a:ea typeface="+mn-ea"/>
                          <a:cs typeface="+mn-cs"/>
                        </a:rPr>
                        <a:t>-Si </a:t>
                      </a:r>
                      <a:r>
                        <a:rPr lang="fr-FR" sz="900" b="1" i="0" u="none" strike="noStrike" kern="1200" baseline="0" dirty="0" smtClean="0">
                          <a:solidFill>
                            <a:srgbClr val="FFFF00"/>
                          </a:solidFill>
                          <a:latin typeface="+mn-lt"/>
                          <a:ea typeface="+mn-ea"/>
                          <a:cs typeface="+mn-cs"/>
                        </a:rPr>
                        <a:t>4 billes identiques pèsent 20 g, que 8 </a:t>
                      </a:r>
                      <a:r>
                        <a:rPr lang="fr-FR" sz="900" b="1" i="0" u="none" strike="noStrike" kern="1200" baseline="0" dirty="0" smtClean="0">
                          <a:solidFill>
                            <a:srgbClr val="FFFF00"/>
                          </a:solidFill>
                          <a:latin typeface="+mn-lt"/>
                          <a:ea typeface="+mn-ea"/>
                          <a:cs typeface="+mn-cs"/>
                        </a:rPr>
                        <a:t>billes </a:t>
                      </a:r>
                      <a:r>
                        <a:rPr lang="fr-FR" sz="900" b="1" i="0" u="none" strike="noStrike" kern="1200" baseline="0" dirty="0" smtClean="0">
                          <a:solidFill>
                            <a:srgbClr val="FFFF00"/>
                          </a:solidFill>
                          <a:latin typeface="+mn-lt"/>
                          <a:ea typeface="+mn-ea"/>
                          <a:cs typeface="+mn-cs"/>
                        </a:rPr>
                        <a:t>pèsent 40 g alors 2 billes pèsent 10 g.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Je </a:t>
                      </a:r>
                      <a:r>
                        <a:rPr lang="fr-FR" sz="900" b="1" i="0" u="none" strike="noStrike" kern="1200" baseline="0" dirty="0" smtClean="0">
                          <a:solidFill>
                            <a:srgbClr val="FFFF00"/>
                          </a:solidFill>
                          <a:latin typeface="+mn-lt"/>
                          <a:ea typeface="+mn-ea"/>
                          <a:cs typeface="+mn-cs"/>
                        </a:rPr>
                        <a:t>dispose de briques de masses identiques. Si 10 briques pèsent 5 kg, combien pèsent 25 briques?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Léa possède une recette pour fabriquer un gâteau pour quatre personnes. Pour ce gâteau, il faut 2 œufs, 30 cL de crème fraiche, 110 g de sucre, 150 g de farine.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Quelle quantité de chaque ingrédient faudra-t-il à Léa si elle veut faire un </a:t>
                      </a:r>
                      <a:r>
                        <a:rPr lang="fr-FR" sz="900" b="1" i="0" u="none" strike="noStrike" kern="1200" baseline="0" dirty="0" smtClean="0">
                          <a:solidFill>
                            <a:srgbClr val="FFFF00"/>
                          </a:solidFill>
                          <a:latin typeface="+mn-lt"/>
                          <a:ea typeface="+mn-ea"/>
                          <a:cs typeface="+mn-cs"/>
                        </a:rPr>
                        <a:t>gâteau </a:t>
                      </a:r>
                      <a:r>
                        <a:rPr lang="fr-FR" sz="900" b="1" i="0" u="none" strike="noStrike" kern="1200" baseline="0" dirty="0" smtClean="0">
                          <a:solidFill>
                            <a:srgbClr val="FFFF00"/>
                          </a:solidFill>
                          <a:latin typeface="+mn-lt"/>
                          <a:ea typeface="+mn-ea"/>
                          <a:cs typeface="+mn-cs"/>
                        </a:rPr>
                        <a:t>pour: </a:t>
                      </a:r>
                    </a:p>
                    <a:p>
                      <a:pPr marL="171450" indent="-171450">
                        <a:buFontTx/>
                        <a:buChar char="-"/>
                      </a:pPr>
                      <a:r>
                        <a:rPr lang="fr-FR" sz="900" b="1" i="0" u="none" strike="noStrike" kern="1200" baseline="0" dirty="0" smtClean="0">
                          <a:solidFill>
                            <a:srgbClr val="FFFF00"/>
                          </a:solidFill>
                          <a:latin typeface="+mn-lt"/>
                          <a:ea typeface="+mn-ea"/>
                          <a:cs typeface="+mn-cs"/>
                        </a:rPr>
                        <a:t>8 </a:t>
                      </a:r>
                      <a:r>
                        <a:rPr lang="fr-FR" sz="900" b="1" i="0" u="none" strike="noStrike" kern="1200" baseline="0" dirty="0" smtClean="0">
                          <a:solidFill>
                            <a:srgbClr val="FFFF00"/>
                          </a:solidFill>
                          <a:latin typeface="+mn-lt"/>
                          <a:ea typeface="+mn-ea"/>
                          <a:cs typeface="+mn-cs"/>
                        </a:rPr>
                        <a:t>personnes</a:t>
                      </a:r>
                      <a:r>
                        <a:rPr lang="fr-FR" sz="900" b="1" i="0" u="none" strike="noStrike" kern="1200" baseline="0" dirty="0" smtClean="0">
                          <a:solidFill>
                            <a:srgbClr val="FFFF00"/>
                          </a:solidFill>
                          <a:latin typeface="+mn-lt"/>
                          <a:ea typeface="+mn-ea"/>
                          <a:cs typeface="+mn-cs"/>
                        </a:rPr>
                        <a:t>? </a:t>
                      </a:r>
                    </a:p>
                    <a:p>
                      <a:pPr marL="171450" indent="-171450">
                        <a:buFontTx/>
                        <a:buChar char="-"/>
                      </a:pPr>
                      <a:r>
                        <a:rPr lang="fr-FR" sz="900" b="1" i="0" u="none" strike="noStrike" kern="1200" baseline="0" dirty="0" smtClean="0">
                          <a:solidFill>
                            <a:srgbClr val="FFFF00"/>
                          </a:solidFill>
                          <a:latin typeface="+mn-lt"/>
                          <a:ea typeface="+mn-ea"/>
                          <a:cs typeface="+mn-cs"/>
                        </a:rPr>
                        <a:t>2 </a:t>
                      </a:r>
                      <a:r>
                        <a:rPr lang="fr-FR" sz="900" b="1" i="0" u="none" strike="noStrike" kern="1200" baseline="0" dirty="0" smtClean="0">
                          <a:solidFill>
                            <a:srgbClr val="FFFF00"/>
                          </a:solidFill>
                          <a:latin typeface="+mn-lt"/>
                          <a:ea typeface="+mn-ea"/>
                          <a:cs typeface="+mn-cs"/>
                        </a:rPr>
                        <a:t>personnes? </a:t>
                      </a:r>
                    </a:p>
                    <a:p>
                      <a:pPr marL="171450" indent="-171450">
                        <a:buFontTx/>
                        <a:buChar char="-"/>
                      </a:pPr>
                      <a:r>
                        <a:rPr lang="fr-FR" sz="900" b="1" i="0" u="none" strike="noStrike" kern="1200" baseline="0" dirty="0" smtClean="0">
                          <a:solidFill>
                            <a:srgbClr val="FFFF00"/>
                          </a:solidFill>
                          <a:latin typeface="+mn-lt"/>
                          <a:ea typeface="+mn-ea"/>
                          <a:cs typeface="+mn-cs"/>
                        </a:rPr>
                        <a:t>6 personnes? </a:t>
                      </a:r>
                    </a:p>
                    <a:p>
                      <a:pPr marL="171450" indent="-171450">
                        <a:buFontTx/>
                        <a:buChar char="-"/>
                      </a:pPr>
                      <a:r>
                        <a:rPr lang="fr-FR" sz="900" b="1" i="0" u="none" strike="noStrike" kern="1200" baseline="0" dirty="0" smtClean="0">
                          <a:solidFill>
                            <a:srgbClr val="FFFF00"/>
                          </a:solidFill>
                          <a:latin typeface="+mn-lt"/>
                          <a:ea typeface="+mn-ea"/>
                          <a:cs typeface="+mn-cs"/>
                        </a:rPr>
                        <a:t>10 personnes? </a:t>
                      </a:r>
                    </a:p>
                  </a:txBody>
                  <a:tcPr/>
                </a:tc>
              </a:tr>
              <a:tr h="578993">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044348130"/>
              </p:ext>
            </p:extLst>
          </p:nvPr>
        </p:nvGraphicFramePr>
        <p:xfrm>
          <a:off x="5945031" y="2693450"/>
          <a:ext cx="6135352" cy="3417145"/>
        </p:xfrm>
        <a:graphic>
          <a:graphicData uri="http://schemas.openxmlformats.org/drawingml/2006/table">
            <a:tbl>
              <a:tblPr firstRow="1" bandRow="1">
                <a:tableStyleId>{5C22544A-7EE6-4342-B048-85BDC9FD1C3A}</a:tableStyleId>
              </a:tblPr>
              <a:tblGrid>
                <a:gridCol w="629185"/>
                <a:gridCol w="5506167"/>
              </a:tblGrid>
              <a:tr h="2750189">
                <a:tc>
                  <a:txBody>
                    <a:bodyPr/>
                    <a:lstStyle/>
                    <a:p>
                      <a:r>
                        <a:rPr lang="fr-FR" dirty="0" smtClean="0"/>
                        <a:t>CM2</a:t>
                      </a:r>
                    </a:p>
                    <a:p>
                      <a:r>
                        <a:rPr lang="fr-FR" sz="800" dirty="0" smtClean="0"/>
                        <a:t>Avec les entiers jusqu’aux milliards, avec les décimaux jusqu’à</a:t>
                      </a:r>
                      <a:r>
                        <a:rPr lang="fr-FR" sz="800" baseline="0" dirty="0" smtClean="0"/>
                        <a:t> 3 décimales</a:t>
                      </a:r>
                      <a:endParaRPr lang="fr-FR" sz="800" dirty="0"/>
                    </a:p>
                  </a:txBody>
                  <a:tcPr>
                    <a:solidFill>
                      <a:srgbClr val="F771C1"/>
                    </a:solidFill>
                  </a:tcPr>
                </a:tc>
                <a:tc>
                  <a:txBody>
                    <a:bodyPr/>
                    <a:lstStyle/>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Indique si les affirmations sont vraies ou fausses. Justifie ta réponse. </a:t>
                      </a:r>
                    </a:p>
                    <a:p>
                      <a:pPr marL="0" indent="0">
                        <a:buFontTx/>
                        <a:buNone/>
                      </a:pPr>
                      <a:r>
                        <a:rPr lang="fr-FR" sz="900" b="1" i="0" u="none" strike="noStrike" kern="1200" baseline="0" dirty="0" smtClean="0">
                          <a:solidFill>
                            <a:srgbClr val="FFFF00"/>
                          </a:solidFill>
                          <a:latin typeface="+mn-lt"/>
                          <a:ea typeface="+mn-ea"/>
                          <a:cs typeface="+mn-cs"/>
                        </a:rPr>
                        <a:t>-Quand </a:t>
                      </a:r>
                      <a:r>
                        <a:rPr lang="fr-FR" sz="900" b="1" i="0" u="none" strike="noStrike" kern="1200" baseline="0" dirty="0" smtClean="0">
                          <a:solidFill>
                            <a:srgbClr val="FFFF00"/>
                          </a:solidFill>
                          <a:latin typeface="+mn-lt"/>
                          <a:ea typeface="+mn-ea"/>
                          <a:cs typeface="+mn-cs"/>
                        </a:rPr>
                        <a:t>je monte 5 marches, je m’élève de 100 cm, donc si je monte 10 marches, je m’élève de 2m. </a:t>
                      </a:r>
                    </a:p>
                    <a:p>
                      <a:r>
                        <a:rPr lang="fr-FR" sz="900" b="1" i="0" u="none" strike="noStrike" kern="1200" baseline="0" dirty="0" smtClean="0">
                          <a:solidFill>
                            <a:srgbClr val="FFFF00"/>
                          </a:solidFill>
                          <a:latin typeface="+mn-lt"/>
                          <a:ea typeface="+mn-ea"/>
                          <a:cs typeface="+mn-cs"/>
                        </a:rPr>
                        <a:t>-Quand </a:t>
                      </a:r>
                      <a:r>
                        <a:rPr lang="fr-FR" sz="900" b="1" i="0" u="none" strike="noStrike" kern="1200" baseline="0" dirty="0" smtClean="0">
                          <a:solidFill>
                            <a:srgbClr val="FFFF00"/>
                          </a:solidFill>
                          <a:latin typeface="+mn-lt"/>
                          <a:ea typeface="+mn-ea"/>
                          <a:cs typeface="+mn-cs"/>
                        </a:rPr>
                        <a:t>je monte 5 marches , je m’élève de 100 cm, donc si je monte 8 marches, je m’élève de 160 cm-</a:t>
                      </a:r>
                    </a:p>
                    <a:p>
                      <a:r>
                        <a:rPr lang="fr-FR" sz="900" b="1" i="0" u="none" strike="noStrike" kern="1200" baseline="0" dirty="0" smtClean="0">
                          <a:solidFill>
                            <a:srgbClr val="FFFF00"/>
                          </a:solidFill>
                          <a:latin typeface="+mn-lt"/>
                          <a:ea typeface="+mn-ea"/>
                          <a:cs typeface="+mn-cs"/>
                        </a:rPr>
                        <a:t>-Si </a:t>
                      </a:r>
                      <a:r>
                        <a:rPr lang="fr-FR" sz="900" b="1" i="0" u="none" strike="noStrike" kern="1200" baseline="0" dirty="0" smtClean="0">
                          <a:solidFill>
                            <a:srgbClr val="FFFF00"/>
                          </a:solidFill>
                          <a:latin typeface="+mn-lt"/>
                          <a:ea typeface="+mn-ea"/>
                          <a:cs typeface="+mn-cs"/>
                        </a:rPr>
                        <a:t>Max pèse 30 kg à 10 ans, il pèsera 60 kg à 20 ans.-</a:t>
                      </a:r>
                    </a:p>
                    <a:p>
                      <a:r>
                        <a:rPr lang="fr-FR" sz="900" b="1" i="0" u="none" strike="noStrike" kern="1200" baseline="0" dirty="0" smtClean="0">
                          <a:solidFill>
                            <a:srgbClr val="FFFF00"/>
                          </a:solidFill>
                          <a:latin typeface="+mn-lt"/>
                          <a:ea typeface="+mn-ea"/>
                          <a:cs typeface="+mn-cs"/>
                        </a:rPr>
                        <a:t>-Si </a:t>
                      </a:r>
                      <a:r>
                        <a:rPr lang="fr-FR" sz="900" b="1" i="0" u="none" strike="noStrike" kern="1200" baseline="0" dirty="0" smtClean="0">
                          <a:solidFill>
                            <a:srgbClr val="FFFF00"/>
                          </a:solidFill>
                          <a:latin typeface="+mn-lt"/>
                          <a:ea typeface="+mn-ea"/>
                          <a:cs typeface="+mn-cs"/>
                        </a:rPr>
                        <a:t>je prends 5 litres d’essence, je paie 8 €, donc si je prends 15 litres, je paierai 24 €. </a:t>
                      </a:r>
                    </a:p>
                    <a:p>
                      <a:r>
                        <a:rPr lang="fr-FR" sz="900" b="1" i="0" u="none" strike="noStrike" kern="1200" baseline="0" dirty="0" smtClean="0">
                          <a:solidFill>
                            <a:srgbClr val="FFFF00"/>
                          </a:solidFill>
                          <a:latin typeface="+mn-lt"/>
                          <a:ea typeface="+mn-ea"/>
                          <a:cs typeface="+mn-cs"/>
                        </a:rPr>
                        <a:t>-Si </a:t>
                      </a:r>
                      <a:r>
                        <a:rPr lang="fr-FR" sz="900" b="1" i="0" u="none" strike="noStrike" kern="1200" baseline="0" dirty="0" smtClean="0">
                          <a:solidFill>
                            <a:srgbClr val="FFFF00"/>
                          </a:solidFill>
                          <a:latin typeface="+mn-lt"/>
                          <a:ea typeface="+mn-ea"/>
                          <a:cs typeface="+mn-cs"/>
                        </a:rPr>
                        <a:t>4 billes identiques pèsent 20 g, que 8 billes pèsent 40 g, alors 2 billes pèsent 10 g. </a:t>
                      </a:r>
                    </a:p>
                    <a:p>
                      <a:r>
                        <a:rPr lang="fr-FR" sz="900" b="1" i="0" u="none" strike="noStrike" kern="1200" baseline="0" dirty="0" smtClean="0">
                          <a:solidFill>
                            <a:srgbClr val="FFFF00"/>
                          </a:solidFill>
                          <a:latin typeface="+mn-lt"/>
                          <a:ea typeface="+mn-ea"/>
                          <a:cs typeface="+mn-cs"/>
                        </a:rPr>
                        <a:t>On peut donner (ou non) des informations supplémentaires (exemple: les marches sont </a:t>
                      </a:r>
                    </a:p>
                    <a:p>
                      <a:r>
                        <a:rPr lang="fr-FR" sz="900" b="1" i="0" u="none" strike="noStrike" kern="1200" baseline="0" dirty="0" smtClean="0">
                          <a:solidFill>
                            <a:srgbClr val="FFFF00"/>
                          </a:solidFill>
                          <a:latin typeface="+mn-lt"/>
                          <a:ea typeface="+mn-ea"/>
                          <a:cs typeface="+mn-cs"/>
                        </a:rPr>
                        <a:t>identiques)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i="0" u="none" strike="noStrike" kern="1200" baseline="0" dirty="0" smtClean="0">
                          <a:solidFill>
                            <a:srgbClr val="FFFF00"/>
                          </a:solidFill>
                          <a:latin typeface="+mn-lt"/>
                          <a:ea typeface="+mn-ea"/>
                          <a:cs typeface="+mn-cs"/>
                        </a:rPr>
                        <a:t>Au marché, un kilogramme de fraises vaut 12 €. Combien valent alors: 500 g de fraises? 200 g de fraises? 2 kg 250 g de fraises? </a:t>
                      </a:r>
                    </a:p>
                    <a:p>
                      <a:pPr marL="171450" indent="-171450">
                        <a:buFont typeface="Arial" panose="020B0604020202020204" pitchFamily="34" charset="0"/>
                        <a:buChar char="•"/>
                      </a:pPr>
                      <a:r>
                        <a:rPr lang="fr-FR" sz="900" b="1" i="0" u="none" strike="noStrike" kern="1200" baseline="0" dirty="0" smtClean="0">
                          <a:solidFill>
                            <a:srgbClr val="FFFF00"/>
                          </a:solidFill>
                          <a:latin typeface="+mn-lt"/>
                          <a:ea typeface="+mn-ea"/>
                          <a:cs typeface="+mn-cs"/>
                        </a:rPr>
                        <a:t>La recette pour un dessert au chocolat nécessite pour 4 personnes: </a:t>
                      </a:r>
                    </a:p>
                    <a:p>
                      <a:r>
                        <a:rPr lang="fr-FR" sz="900" b="1" i="0" u="none" strike="noStrike" kern="1200" baseline="0" dirty="0" smtClean="0">
                          <a:solidFill>
                            <a:srgbClr val="FFFF00"/>
                          </a:solidFill>
                          <a:latin typeface="+mn-lt"/>
                          <a:ea typeface="+mn-ea"/>
                          <a:cs typeface="+mn-cs"/>
                        </a:rPr>
                        <a:t>100 g de sucre, 60 g de chocolat, 1 litre de lait. </a:t>
                      </a:r>
                    </a:p>
                    <a:p>
                      <a:r>
                        <a:rPr lang="fr-FR" sz="900" b="1" i="0" u="none" strike="noStrike" kern="1200" baseline="0" dirty="0" smtClean="0">
                          <a:solidFill>
                            <a:srgbClr val="FFFF00"/>
                          </a:solidFill>
                          <a:latin typeface="+mn-lt"/>
                          <a:ea typeface="+mn-ea"/>
                          <a:cs typeface="+mn-cs"/>
                        </a:rPr>
                        <a:t>Quelle quantité de chaque ingrédient faudrait-il pour confectionner ce dessert pour: 6 personnes? 5 personnes? </a:t>
                      </a:r>
                    </a:p>
                    <a:p>
                      <a:pPr marL="171450" indent="-171450">
                        <a:buFontTx/>
                        <a:buChar char="-"/>
                      </a:pPr>
                      <a:endParaRPr lang="fr-FR" sz="1050" b="1" i="0" u="none" strike="noStrike" kern="1200" baseline="0" dirty="0" smtClean="0">
                        <a:solidFill>
                          <a:schemeClr val="tx1"/>
                        </a:solidFill>
                        <a:latin typeface="+mn-lt"/>
                        <a:ea typeface="+mn-ea"/>
                        <a:cs typeface="+mn-cs"/>
                      </a:endParaRPr>
                    </a:p>
                  </a:txBody>
                  <a:tcPr/>
                </a:tc>
              </a:tr>
              <a:tr h="666956">
                <a:tc>
                  <a:txBody>
                    <a:bodyPr/>
                    <a:lstStyle/>
                    <a:p>
                      <a:endParaRPr lang="fr-FR" dirty="0"/>
                    </a:p>
                  </a:txBody>
                  <a:tcPr/>
                </a:tc>
                <a:tc>
                  <a:txBody>
                    <a:bodyPr/>
                    <a:lstStyle/>
                    <a:p>
                      <a:endParaRPr lang="fr-FR" sz="105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8" name="Imag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9795" y="1151067"/>
            <a:ext cx="518740" cy="443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628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3320988" y="6461241"/>
            <a:ext cx="5604164" cy="365125"/>
          </a:xfrm>
        </p:spPr>
        <p:txBody>
          <a:bodyPr/>
          <a:lstStyle/>
          <a:p>
            <a:r>
              <a:rPr lang="fr-FR" sz="1050" smtClean="0"/>
              <a:t>Document d'aide à la programmation en résolution de problèmes - Type de problèmes / Classification de Vergnaud   - Coraline Nowicki CPC Circonscription de Dammartin en Goële</a:t>
            </a:r>
            <a:endParaRPr lang="fr-FR" sz="1050" dirty="0"/>
          </a:p>
        </p:txBody>
      </p:sp>
      <p:graphicFrame>
        <p:nvGraphicFramePr>
          <p:cNvPr id="3" name="Tableau 2"/>
          <p:cNvGraphicFramePr>
            <a:graphicFrameLocks noGrp="1"/>
          </p:cNvGraphicFramePr>
          <p:nvPr>
            <p:extLst>
              <p:ext uri="{D42A27DB-BD31-4B8C-83A1-F6EECF244321}">
                <p14:modId xmlns:p14="http://schemas.microsoft.com/office/powerpoint/2010/main" val="1355392629"/>
              </p:ext>
            </p:extLst>
          </p:nvPr>
        </p:nvGraphicFramePr>
        <p:xfrm>
          <a:off x="923793" y="112812"/>
          <a:ext cx="10802022" cy="6282307"/>
        </p:xfrm>
        <a:graphic>
          <a:graphicData uri="http://schemas.openxmlformats.org/drawingml/2006/table">
            <a:tbl>
              <a:tblPr firstRow="1" firstCol="1" bandRow="1"/>
              <a:tblGrid>
                <a:gridCol w="1129730"/>
                <a:gridCol w="1024239"/>
                <a:gridCol w="1220259"/>
                <a:gridCol w="1238963"/>
                <a:gridCol w="1194073"/>
                <a:gridCol w="1082597"/>
                <a:gridCol w="1075115"/>
                <a:gridCol w="1418523"/>
                <a:gridCol w="1418523"/>
              </a:tblGrid>
              <a:tr h="355119">
                <a:tc gridSpan="9">
                  <a:txBody>
                    <a:bodyPr/>
                    <a:lstStyle/>
                    <a:p>
                      <a:pPr algn="ctr">
                        <a:lnSpc>
                          <a:spcPct val="107000"/>
                        </a:lnSpc>
                        <a:spcAft>
                          <a:spcPts val="0"/>
                        </a:spcAft>
                      </a:pPr>
                      <a:r>
                        <a:rPr lang="fr-FR" sz="1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Problèmes additifs et soustractifs</a:t>
                      </a:r>
                      <a:endParaRPr lang="fr-FR" sz="1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10185">
                <a:tc gridSpan="2">
                  <a:txBody>
                    <a:bodyPr/>
                    <a:lstStyle/>
                    <a:p>
                      <a:pPr marL="0" algn="ctr" defTabSz="914400" rtl="0" eaLnBrk="1" latinLnBrk="0" hangingPunct="1">
                        <a:lnSpc>
                          <a:spcPct val="107000"/>
                        </a:lnSpc>
                        <a:spcAft>
                          <a:spcPts val="0"/>
                        </a:spcAft>
                      </a:pPr>
                      <a:r>
                        <a:rPr lang="fr-FR" sz="105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Composition de deux </a:t>
                      </a:r>
                      <a:r>
                        <a:rPr lang="fr-FR" sz="105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états</a:t>
                      </a: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7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7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partie</a:t>
                      </a:r>
                    </a:p>
                    <a:p>
                      <a:pPr>
                        <a:lnSpc>
                          <a:spcPct val="107000"/>
                        </a:lnSpc>
                        <a:spcAft>
                          <a:spcPts val="0"/>
                        </a:spcAft>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8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tout</a:t>
                      </a:r>
                    </a:p>
                    <a:p>
                      <a:pPr>
                        <a:lnSpc>
                          <a:spcPct val="107000"/>
                        </a:lnSpc>
                        <a:spcAft>
                          <a:spcPts val="0"/>
                        </a:spcAft>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7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partie</a:t>
                      </a:r>
                    </a:p>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marL="0" algn="ctr" defTabSz="914400" rtl="0" eaLnBrk="1" latinLnBrk="0" hangingPunct="1">
                        <a:lnSpc>
                          <a:spcPct val="107000"/>
                        </a:lnSpc>
                        <a:spcAft>
                          <a:spcPts val="0"/>
                        </a:spcAft>
                      </a:pPr>
                      <a:r>
                        <a:rPr lang="fr-FR" sz="105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Transformation d’un </a:t>
                      </a:r>
                      <a:r>
                        <a:rPr lang="fr-FR" sz="105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état</a:t>
                      </a:r>
                    </a:p>
                    <a:p>
                      <a:pPr marL="0" algn="ctr" defTabSz="914400" rtl="0" eaLnBrk="1" latinLnBrk="0" hangingPunct="1">
                        <a:lnSpc>
                          <a:spcPct val="107000"/>
                        </a:lnSpc>
                        <a:spcAft>
                          <a:spcPts val="0"/>
                        </a:spcAft>
                      </a:pPr>
                      <a:endParaRPr lang="fr-FR" sz="105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lnSpc>
                          <a:spcPct val="107000"/>
                        </a:lnSpc>
                        <a:spcAft>
                          <a:spcPts val="0"/>
                        </a:spcAft>
                      </a:pPr>
                      <a:endParaRPr lang="fr-FR" sz="105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lnSpc>
                          <a:spcPct val="107000"/>
                        </a:lnSpc>
                        <a:spcAft>
                          <a:spcPts val="0"/>
                        </a:spcAft>
                      </a:pPr>
                      <a:endParaRPr lang="fr-FR" sz="2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lnSpc>
                          <a:spcPct val="107000"/>
                        </a:lnSpc>
                        <a:spcAft>
                          <a:spcPts val="0"/>
                        </a:spcAft>
                      </a:pPr>
                      <a:r>
                        <a:rPr lang="fr-FR" sz="105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50" b="1"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a:t>
                      </a:r>
                      <a:r>
                        <a:rPr lang="fr-FR" sz="1050" b="1"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50" b="1" kern="1200" baseline="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Ef</a:t>
                      </a:r>
                      <a:endParaRPr lang="fr-FR" sz="1050" b="1"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lnSpc>
                          <a:spcPct val="107000"/>
                        </a:lnSpc>
                        <a:spcAft>
                          <a:spcPts val="0"/>
                        </a:spcAft>
                      </a:pPr>
                      <a:r>
                        <a:rPr lang="fr-FR" sz="1050" b="1"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50" b="1" kern="1200" baseline="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600" b="1" kern="1200" baseline="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(Etat initial)                                (Etat final)</a:t>
                      </a:r>
                      <a:endParaRPr lang="fr-FR" sz="600" b="1" kern="12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marL="0" algn="ctr" defTabSz="914400" rtl="0" eaLnBrk="1" latinLnBrk="0" hangingPunct="1">
                        <a:lnSpc>
                          <a:spcPct val="107000"/>
                        </a:lnSpc>
                        <a:spcAft>
                          <a:spcPts val="0"/>
                        </a:spcAft>
                      </a:pPr>
                      <a:r>
                        <a:rPr lang="fr-FR" sz="105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Comparaison d’états</a:t>
                      </a: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07000"/>
                        </a:lnSpc>
                        <a:spcAft>
                          <a:spcPts val="0"/>
                        </a:spcAft>
                      </a:pPr>
                      <a:r>
                        <a:rPr lang="fr-FR" sz="1050" b="1" dirty="0">
                          <a:effectLst/>
                          <a:latin typeface="Calibri" panose="020F0502020204030204" pitchFamily="34" charset="0"/>
                          <a:ea typeface="Calibri" panose="020F0502020204030204" pitchFamily="34" charset="0"/>
                          <a:cs typeface="Times New Roman" panose="02020603050405020304" pitchFamily="18" charset="0"/>
                        </a:rPr>
                        <a:t>Composition de transformations </a:t>
                      </a:r>
                    </a:p>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6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Etat initial</a:t>
                      </a:r>
                      <a:r>
                        <a:rPr lang="fr-FR" sz="6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6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Etat final</a:t>
                      </a:r>
                    </a:p>
                    <a:p>
                      <a:pPr>
                        <a:lnSpc>
                          <a:spcPct val="107000"/>
                        </a:lnSpc>
                        <a:spcAft>
                          <a:spcPts val="0"/>
                        </a:spcAft>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2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5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5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6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Transformation</a:t>
                      </a:r>
                      <a:endParaRPr lang="fr-FR" sz="6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401943">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du </a:t>
                      </a:r>
                      <a:r>
                        <a:rPr lang="fr-FR" sz="900" dirty="0" smtClean="0">
                          <a:effectLst/>
                          <a:latin typeface="Calibri" panose="020F0502020204030204" pitchFamily="34" charset="0"/>
                          <a:ea typeface="Calibri" panose="020F0502020204030204" pitchFamily="34" charset="0"/>
                          <a:cs typeface="Times New Roman" panose="02020603050405020304" pitchFamily="18" charset="0"/>
                        </a:rPr>
                        <a:t>composé (le tout)</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d’une partie</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de l’état final</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de la transformation</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de l’état initial</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Recherche de l’un des états</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de la comparaison</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de la transformation composée</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Recherche de l’une des composantes</a:t>
                      </a: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6823">
                <a:tc>
                  <a:txBody>
                    <a:bodyPr/>
                    <a:lstStyle/>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                ou</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012">
                <a:tc>
                  <a:txBody>
                    <a:bodyPr/>
                    <a:lstStyle/>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 midi j’ai bu 2 verres d’eau et 1 verre de jus d’orange.</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Combien de verres ai-je bu en tout ?</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700" kern="1200" dirty="0" smtClean="0">
                        <a:solidFill>
                          <a:schemeClr val="tx1"/>
                        </a:solidFill>
                        <a:effectLst/>
                        <a:latin typeface="+mn-lt"/>
                        <a:ea typeface="+mn-ea"/>
                        <a:cs typeface="+mn-cs"/>
                      </a:endParaRPr>
                    </a:p>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Dans notre cour, nous avons 5 bancs. Pendant la récréation, 3 bancs sont occupés par des enfants. Combien de bancs sont vides ?</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 </a:t>
                      </a:r>
                      <a:r>
                        <a:rPr lang="fr-FR" sz="6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avais 2 </a:t>
                      </a: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petites </a:t>
                      </a:r>
                      <a:r>
                        <a:rPr lang="fr-FR" sz="6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voitures. </a:t>
                      </a:r>
                      <a:endPar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Je </a:t>
                      </a:r>
                      <a:r>
                        <a:rPr lang="fr-FR" sz="6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t’en donne encore une.</a:t>
                      </a:r>
                      <a:endParaRPr lang="fr-FR" sz="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6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Combien en as-tu </a:t>
                      </a: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maintenant</a:t>
                      </a: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spcAft>
                          <a:spcPts val="0"/>
                        </a:spcAft>
                      </a:pPr>
                      <a:endPar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 avais 6 petites voitures. </a:t>
                      </a:r>
                    </a:p>
                    <a:p>
                      <a:pPr algn="ctr">
                        <a:lnSpc>
                          <a:spcPct val="107000"/>
                        </a:lnSpc>
                        <a:spcAft>
                          <a:spcPts val="0"/>
                        </a:spcAft>
                      </a:pP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Je t’en ai pris 3.</a:t>
                      </a:r>
                      <a:endParaRPr lang="fr-FR" sz="6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6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Combien en as-tu maintenant?</a:t>
                      </a:r>
                      <a:endParaRPr lang="fr-FR" sz="6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Pose 5 cubes sur la table</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Que dois-tu faire pour en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avoir 7 ? (ou</a:t>
                      </a:r>
                      <a:r>
                        <a:rPr lang="fr-FR" sz="700" i="1" baseline="0"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pour en avoir 3)</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J’ajoute (ou</a:t>
                      </a:r>
                      <a:r>
                        <a:rPr lang="fr-FR" sz="700" i="1" baseline="0"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retire)</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bonbons dans la boîte. Maintenant j’en ai 5.</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Combien la boîte contenait-elle déjà de bonbons ?</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Alexis a 3 ans. Il a 1 an de plus (ou de moins) que sa </a:t>
                      </a:r>
                      <a:r>
                        <a:rPr lang="fr-FR" sz="700" i="1"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soeur</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Quel âge a la </a:t>
                      </a:r>
                      <a:r>
                        <a:rPr lang="fr-FR" sz="700" i="1"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soeur</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d’Alexis ?</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Sur une assiette, il y a 2 gâteaux. Sur une autre, il y en a 5.</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Combien y </a:t>
                      </a:r>
                      <a:r>
                        <a:rPr lang="fr-FR" sz="700" i="1"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a-t-il</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 gâteaux de plus sur la deuxième assiette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(ou de moins sur la  première)</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Sur le jeu de l’oie, tu avances de 2 cases puis tu avances</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encore d’une case. De combien de cases as-tu avancé en tout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(idem</a:t>
                      </a:r>
                      <a:r>
                        <a:rPr lang="fr-FR" sz="700" i="1" baseline="0"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en reculant)</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Dans une boîte, tu mets 2 fois des cubes. La première fois</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 en mets 2. Combien en mets-tu la deuxième fois si au total tu en as mis 5 ?</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3028">
                <a:tc>
                  <a:txBody>
                    <a:bodyPr/>
                    <a:lstStyle/>
                    <a:p>
                      <a:pPr algn="ctr">
                        <a:lnSpc>
                          <a:spcPct val="107000"/>
                        </a:lnSpc>
                        <a:spcAft>
                          <a:spcPts val="0"/>
                        </a:spcAft>
                      </a:pPr>
                      <a:endParaRPr lang="fr-FR" sz="1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ct val="107000"/>
                        </a:lnSpc>
                        <a:spcAft>
                          <a:spcPts val="0"/>
                        </a:spcAft>
                      </a:pPr>
                      <a:endParaRPr lang="fr-FR" sz="1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endParaRPr lang="fr-FR" dirty="0"/>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endParaRPr lang="fr-FR" dirty="0" smtClean="0"/>
                    </a:p>
                    <a:p>
                      <a:endParaRPr lang="fr-FR" dirty="0"/>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endParaRPr lang="fr-FR" dirty="0"/>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endParaRPr lang="fr-FR" dirty="0"/>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endParaRPr lang="fr-FR" dirty="0"/>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endParaRPr lang="fr-FR" dirty="0"/>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endParaRPr lang="fr-FR" dirty="0"/>
                    </a:p>
                  </a:txBody>
                  <a:tcPr marL="62036" marR="6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1371862">
                <a:tc>
                  <a:txBody>
                    <a:bodyPr/>
                    <a:lstStyle/>
                    <a:p>
                      <a:pPr algn="ctr">
                        <a:lnSpc>
                          <a:spcPct val="107000"/>
                        </a:lnSpc>
                        <a:spcAft>
                          <a:spcPts val="0"/>
                        </a:spcAft>
                      </a:pPr>
                      <a:r>
                        <a:rPr lang="fr-FR" sz="700" i="1" dirty="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8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3" action="ppaction://hlinksldjump"/>
                        </a:rPr>
                        <a:t>CP</a:t>
                      </a:r>
                      <a:endParaRPr lang="fr-FR" sz="800" i="0" dirty="0">
                        <a:solidFill>
                          <a:srgbClr val="52DE7D"/>
                        </a:solidFill>
                        <a:effectLst/>
                        <a:latin typeface="+mn-lt"/>
                        <a:ea typeface="Calibri" panose="020F0502020204030204" pitchFamily="34" charset="0"/>
                        <a:cs typeface="Times New Roman" panose="02020603050405020304" pitchFamily="18" charset="0"/>
                        <a:hlinkClick r:id="rId3" action="ppaction://hlinksldjump"/>
                      </a:endParaRPr>
                    </a:p>
                    <a:p>
                      <a:pPr algn="ctr">
                        <a:lnSpc>
                          <a:spcPct val="200000"/>
                        </a:lnSpc>
                        <a:spcAft>
                          <a:spcPts val="0"/>
                        </a:spcAft>
                      </a:pPr>
                      <a:r>
                        <a:rPr lang="fr-FR" sz="800" i="0" dirty="0">
                          <a:effectLst/>
                          <a:latin typeface="+mn-lt"/>
                          <a:ea typeface="Calibri" panose="020F0502020204030204" pitchFamily="34" charset="0"/>
                          <a:cs typeface="Times New Roman" panose="02020603050405020304" pitchFamily="18" charset="0"/>
                          <a:hlinkClick r:id="rId3" action="ppaction://hlinksldjump"/>
                        </a:rPr>
                        <a:t>CE1</a:t>
                      </a:r>
                    </a:p>
                    <a:p>
                      <a:pPr algn="ctr">
                        <a:lnSpc>
                          <a:spcPct val="200000"/>
                        </a:lnSpc>
                        <a:spcAft>
                          <a:spcPts val="0"/>
                        </a:spcAft>
                      </a:pPr>
                      <a:r>
                        <a:rPr lang="fr-FR" sz="800" i="0" dirty="0">
                          <a:effectLst/>
                          <a:latin typeface="+mn-lt"/>
                          <a:ea typeface="Calibri" panose="020F0502020204030204" pitchFamily="34" charset="0"/>
                          <a:cs typeface="Times New Roman" panose="02020603050405020304" pitchFamily="18" charset="0"/>
                          <a:hlinkClick r:id="rId3" action="ppaction://hlinksldjump"/>
                        </a:rPr>
                        <a:t>CE2</a:t>
                      </a:r>
                    </a:p>
                    <a:p>
                      <a:pPr algn="ctr">
                        <a:lnSpc>
                          <a:spcPct val="200000"/>
                        </a:lnSpc>
                        <a:spcAft>
                          <a:spcPts val="0"/>
                        </a:spcAft>
                      </a:pPr>
                      <a:r>
                        <a:rPr lang="fr-FR" sz="800" i="0" dirty="0">
                          <a:effectLst/>
                          <a:latin typeface="+mn-lt"/>
                          <a:ea typeface="Calibri" panose="020F0502020204030204" pitchFamily="34" charset="0"/>
                          <a:cs typeface="Times New Roman" panose="02020603050405020304" pitchFamily="18" charset="0"/>
                          <a:hlinkClick r:id="rId3" action="ppaction://hlinksldjump"/>
                        </a:rPr>
                        <a:t>CM1</a:t>
                      </a:r>
                    </a:p>
                    <a:p>
                      <a:pPr algn="ctr">
                        <a:lnSpc>
                          <a:spcPct val="200000"/>
                        </a:lnSpc>
                        <a:spcAft>
                          <a:spcPts val="0"/>
                        </a:spcAft>
                      </a:pPr>
                      <a:r>
                        <a:rPr lang="fr-FR" sz="800" i="0" dirty="0">
                          <a:effectLst/>
                          <a:latin typeface="+mn-lt"/>
                          <a:ea typeface="Calibri" panose="020F0502020204030204" pitchFamily="34" charset="0"/>
                          <a:cs typeface="Times New Roman" panose="02020603050405020304" pitchFamily="18" charset="0"/>
                          <a:hlinkClick r:id="rId3" action="ppaction://hlinksldjump"/>
                        </a:rPr>
                        <a:t>CM2</a:t>
                      </a:r>
                      <a:endParaRPr lang="fr-FR" sz="800" i="0" dirty="0">
                        <a:effectLst/>
                        <a:latin typeface="+mn-lt"/>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solidFill>
                            <a:srgbClr val="52DE7D"/>
                          </a:solidFill>
                          <a:effectLst/>
                          <a:latin typeface="Calibri" panose="020F0502020204030204" pitchFamily="34" charset="0"/>
                          <a:ea typeface="Calibri" panose="020F0502020204030204" pitchFamily="34" charset="0"/>
                          <a:cs typeface="Times New Roman" panose="02020603050405020304" pitchFamily="18" charset="0"/>
                          <a:hlinkClick r:id="rId4"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4"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4"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4"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4"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solidFill>
                            <a:srgbClr val="52DE7D"/>
                          </a:solidFill>
                          <a:effectLst/>
                          <a:latin typeface="Calibri" panose="020F0502020204030204" pitchFamily="34" charset="0"/>
                          <a:ea typeface="Calibri" panose="020F0502020204030204" pitchFamily="34" charset="0"/>
                          <a:cs typeface="Times New Roman" panose="02020603050405020304" pitchFamily="18" charset="0"/>
                          <a:hlinkClick r:id="rId5"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5"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5"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5"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5"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6"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6"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6"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6"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6"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7"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7"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7"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7"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7"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8"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8"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8"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8"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8"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9"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9"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9"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9"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9"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0"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0"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0"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0"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0"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1" action="ppaction://hlinksldjump"/>
                        </a:rPr>
                        <a:t>CP</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1" action="ppaction://hlinksldjump"/>
                        </a:rPr>
                        <a:t>CE1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1" action="ppaction://hlinksldjump"/>
                        </a:rPr>
                        <a:t>CE2</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1" action="ppaction://hlinksldjump"/>
                        </a:rPr>
                        <a:t>CM1</a:t>
                      </a:r>
                    </a:p>
                    <a:p>
                      <a:pPr algn="ctr">
                        <a:lnSpc>
                          <a:spcPct val="200000"/>
                        </a:lnSpc>
                        <a:spcAft>
                          <a:spcPts val="0"/>
                        </a:spcAft>
                      </a:pPr>
                      <a:r>
                        <a:rPr lang="fr-FR" sz="800" dirty="0" smtClean="0">
                          <a:effectLst/>
                          <a:latin typeface="Calibri" panose="020F0502020204030204" pitchFamily="34" charset="0"/>
                          <a:ea typeface="Calibri" panose="020F0502020204030204" pitchFamily="34" charset="0"/>
                          <a:cs typeface="Times New Roman" panose="02020603050405020304" pitchFamily="18" charset="0"/>
                          <a:hlinkClick r:id="rId11" action="ppaction://hlinksldjump"/>
                        </a:rPr>
                        <a:t>CM2</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56" name="Imag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15977" y="633249"/>
            <a:ext cx="781603" cy="744384"/>
          </a:xfrm>
          <a:prstGeom prst="rect">
            <a:avLst/>
          </a:prstGeom>
          <a:noFill/>
          <a:extLst>
            <a:ext uri="{909E8E84-426E-40DD-AFC4-6F175D3DCCD1}">
              <a14:hiddenFill xmlns:a14="http://schemas.microsoft.com/office/drawing/2010/main">
                <a:solidFill>
                  <a:srgbClr val="FFFFFF"/>
                </a:solidFill>
              </a14:hiddenFill>
            </a:ext>
          </a:extLst>
        </p:spPr>
      </p:pic>
      <p:pic>
        <p:nvPicPr>
          <p:cNvPr id="1055" name="Imag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57700" y="685662"/>
            <a:ext cx="1178608" cy="359786"/>
          </a:xfrm>
          <a:prstGeom prst="rect">
            <a:avLst/>
          </a:prstGeom>
          <a:noFill/>
          <a:extLst>
            <a:ext uri="{909E8E84-426E-40DD-AFC4-6F175D3DCCD1}">
              <a14:hiddenFill xmlns:a14="http://schemas.microsoft.com/office/drawing/2010/main">
                <a:solidFill>
                  <a:srgbClr val="FFFFFF"/>
                </a:solidFill>
              </a14:hiddenFill>
            </a:ext>
          </a:extLst>
        </p:spPr>
      </p:pic>
      <p:pic>
        <p:nvPicPr>
          <p:cNvPr id="1054" name="Imag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84962" y="674912"/>
            <a:ext cx="451198" cy="661058"/>
          </a:xfrm>
          <a:prstGeom prst="rect">
            <a:avLst/>
          </a:prstGeom>
          <a:noFill/>
          <a:extLst>
            <a:ext uri="{909E8E84-426E-40DD-AFC4-6F175D3DCCD1}">
              <a14:hiddenFill xmlns:a14="http://schemas.microsoft.com/office/drawing/2010/main">
                <a:solidFill>
                  <a:srgbClr val="FFFFFF"/>
                </a:solidFill>
              </a14:hiddenFill>
            </a:ext>
          </a:extLst>
        </p:spPr>
      </p:pic>
      <p:pic>
        <p:nvPicPr>
          <p:cNvPr id="1053" name="Imag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957656" y="705643"/>
            <a:ext cx="966034" cy="40904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e 6"/>
          <p:cNvGrpSpPr/>
          <p:nvPr/>
        </p:nvGrpSpPr>
        <p:grpSpPr>
          <a:xfrm>
            <a:off x="923793" y="1877187"/>
            <a:ext cx="10531125" cy="1132231"/>
            <a:chOff x="552509" y="1841320"/>
            <a:chExt cx="10531125" cy="1132231"/>
          </a:xfrm>
        </p:grpSpPr>
        <p:pic>
          <p:nvPicPr>
            <p:cNvPr id="1052" name="Image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52509" y="2084717"/>
              <a:ext cx="1029732" cy="781604"/>
            </a:xfrm>
            <a:prstGeom prst="rect">
              <a:avLst/>
            </a:prstGeom>
            <a:noFill/>
            <a:extLst>
              <a:ext uri="{909E8E84-426E-40DD-AFC4-6F175D3DCCD1}">
                <a14:hiddenFill xmlns:a14="http://schemas.microsoft.com/office/drawing/2010/main">
                  <a:solidFill>
                    <a:srgbClr val="FFFFFF"/>
                  </a:solidFill>
                </a14:hiddenFill>
              </a:ext>
            </a:extLst>
          </p:spPr>
        </p:pic>
        <p:pic>
          <p:nvPicPr>
            <p:cNvPr id="1050" name="Image 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54733" y="1871875"/>
              <a:ext cx="497948" cy="447309"/>
            </a:xfrm>
            <a:prstGeom prst="rect">
              <a:avLst/>
            </a:prstGeom>
            <a:noFill/>
            <a:extLst>
              <a:ext uri="{909E8E84-426E-40DD-AFC4-6F175D3DCCD1}">
                <a14:hiddenFill xmlns:a14="http://schemas.microsoft.com/office/drawing/2010/main">
                  <a:solidFill>
                    <a:srgbClr val="FFFFFF"/>
                  </a:solidFill>
                </a14:hiddenFill>
              </a:ext>
            </a:extLst>
          </p:spPr>
        </p:pic>
        <p:pic>
          <p:nvPicPr>
            <p:cNvPr id="1051" name="Imag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26166" y="2417119"/>
              <a:ext cx="493609" cy="556432"/>
            </a:xfrm>
            <a:prstGeom prst="rect">
              <a:avLst/>
            </a:prstGeom>
            <a:noFill/>
            <a:extLst>
              <a:ext uri="{909E8E84-426E-40DD-AFC4-6F175D3DCCD1}">
                <a14:hiddenFill xmlns:a14="http://schemas.microsoft.com/office/drawing/2010/main">
                  <a:solidFill>
                    <a:srgbClr val="FFFFFF"/>
                  </a:solidFill>
                </a14:hiddenFill>
              </a:ext>
            </a:extLst>
          </p:spPr>
        </p:pic>
        <p:pic>
          <p:nvPicPr>
            <p:cNvPr id="1049" name="Image 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57228" y="2260385"/>
              <a:ext cx="1128983" cy="3597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Image 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33766" y="2123915"/>
              <a:ext cx="1178608" cy="496256"/>
            </a:xfrm>
            <a:prstGeom prst="rect">
              <a:avLst/>
            </a:prstGeom>
            <a:noFill/>
            <a:extLst>
              <a:ext uri="{909E8E84-426E-40DD-AFC4-6F175D3DCCD1}">
                <a14:hiddenFill xmlns:a14="http://schemas.microsoft.com/office/drawing/2010/main">
                  <a:solidFill>
                    <a:srgbClr val="FFFFFF"/>
                  </a:solidFill>
                </a14:hiddenFill>
              </a:ext>
            </a:extLst>
          </p:spPr>
        </p:pic>
        <p:pic>
          <p:nvPicPr>
            <p:cNvPr id="1047" name="Image 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195821" y="2214425"/>
              <a:ext cx="1128983" cy="384599"/>
            </a:xfrm>
            <a:prstGeom prst="rect">
              <a:avLst/>
            </a:prstGeom>
            <a:noFill/>
            <a:extLst>
              <a:ext uri="{909E8E84-426E-40DD-AFC4-6F175D3DCCD1}">
                <a14:hiddenFill xmlns:a14="http://schemas.microsoft.com/office/drawing/2010/main">
                  <a:solidFill>
                    <a:srgbClr val="FFFFFF"/>
                  </a:solidFill>
                </a14:hiddenFill>
              </a:ext>
            </a:extLst>
          </p:spPr>
        </p:pic>
        <p:pic>
          <p:nvPicPr>
            <p:cNvPr id="1046" name="Image 1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453254" y="1939692"/>
              <a:ext cx="306285" cy="507558"/>
            </a:xfrm>
            <a:prstGeom prst="rect">
              <a:avLst/>
            </a:prstGeom>
            <a:noFill/>
            <a:extLst>
              <a:ext uri="{909E8E84-426E-40DD-AFC4-6F175D3DCCD1}">
                <a14:hiddenFill xmlns:a14="http://schemas.microsoft.com/office/drawing/2010/main">
                  <a:solidFill>
                    <a:srgbClr val="FFFFFF"/>
                  </a:solidFill>
                </a14:hiddenFill>
              </a:ext>
            </a:extLst>
          </p:spPr>
        </p:pic>
        <p:pic>
          <p:nvPicPr>
            <p:cNvPr id="1045" name="Image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990666" y="2401358"/>
              <a:ext cx="323012" cy="572193"/>
            </a:xfrm>
            <a:prstGeom prst="rect">
              <a:avLst/>
            </a:prstGeom>
            <a:noFill/>
            <a:extLst>
              <a:ext uri="{909E8E84-426E-40DD-AFC4-6F175D3DCCD1}">
                <a14:hiddenFill xmlns:a14="http://schemas.microsoft.com/office/drawing/2010/main">
                  <a:solidFill>
                    <a:srgbClr val="FFFFFF"/>
                  </a:solidFill>
                </a14:hiddenFill>
              </a:ext>
            </a:extLst>
          </p:spPr>
        </p:pic>
        <p:pic>
          <p:nvPicPr>
            <p:cNvPr id="1044" name="Imag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665684" y="1923951"/>
              <a:ext cx="583101" cy="756791"/>
            </a:xfrm>
            <a:prstGeom prst="rect">
              <a:avLst/>
            </a:prstGeom>
            <a:noFill/>
            <a:extLst>
              <a:ext uri="{909E8E84-426E-40DD-AFC4-6F175D3DCCD1}">
                <a14:hiddenFill xmlns:a14="http://schemas.microsoft.com/office/drawing/2010/main">
                  <a:solidFill>
                    <a:srgbClr val="FFFFFF"/>
                  </a:solidFill>
                </a14:hiddenFill>
              </a:ext>
            </a:extLst>
          </p:spPr>
        </p:pic>
        <p:pic>
          <p:nvPicPr>
            <p:cNvPr id="1043" name="Image 1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562968" y="2018921"/>
              <a:ext cx="1217684" cy="570446"/>
            </a:xfrm>
            <a:prstGeom prst="rect">
              <a:avLst/>
            </a:prstGeom>
            <a:noFill/>
            <a:extLst>
              <a:ext uri="{909E8E84-426E-40DD-AFC4-6F175D3DCCD1}">
                <a14:hiddenFill xmlns:a14="http://schemas.microsoft.com/office/drawing/2010/main">
                  <a:solidFill>
                    <a:srgbClr val="FFFFFF"/>
                  </a:solidFill>
                </a14:hiddenFill>
              </a:ext>
            </a:extLst>
          </p:spPr>
        </p:pic>
        <p:pic>
          <p:nvPicPr>
            <p:cNvPr id="1042" name="Image 1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0131196" y="1841320"/>
              <a:ext cx="913060" cy="477864"/>
            </a:xfrm>
            <a:prstGeom prst="rect">
              <a:avLst/>
            </a:prstGeom>
            <a:noFill/>
            <a:extLst>
              <a:ext uri="{909E8E84-426E-40DD-AFC4-6F175D3DCCD1}">
                <a14:hiddenFill xmlns:a14="http://schemas.microsoft.com/office/drawing/2010/main">
                  <a:solidFill>
                    <a:srgbClr val="FFFFFF"/>
                  </a:solidFill>
                </a14:hiddenFill>
              </a:ext>
            </a:extLst>
          </p:spPr>
        </p:pic>
        <p:pic>
          <p:nvPicPr>
            <p:cNvPr id="1041" name="Image 16"/>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0131196" y="2417119"/>
              <a:ext cx="952438" cy="50625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e 8"/>
          <p:cNvGrpSpPr/>
          <p:nvPr/>
        </p:nvGrpSpPr>
        <p:grpSpPr>
          <a:xfrm>
            <a:off x="376951" y="463723"/>
            <a:ext cx="606589" cy="4534957"/>
            <a:chOff x="322240" y="469278"/>
            <a:chExt cx="606589" cy="4534957"/>
          </a:xfrm>
        </p:grpSpPr>
        <p:sp>
          <p:nvSpPr>
            <p:cNvPr id="8" name="ZoneTexte 7"/>
            <p:cNvSpPr txBox="1"/>
            <p:nvPr/>
          </p:nvSpPr>
          <p:spPr>
            <a:xfrm>
              <a:off x="377342" y="3004584"/>
              <a:ext cx="430887" cy="948628"/>
            </a:xfrm>
            <a:prstGeom prst="rect">
              <a:avLst/>
            </a:prstGeom>
            <a:noFill/>
          </p:spPr>
          <p:txBody>
            <a:bodyPr vert="vert270" wrap="square" rtlCol="0">
              <a:spAutoFit/>
            </a:bodyPr>
            <a:lstStyle/>
            <a:p>
              <a:pPr algn="ctr"/>
              <a:r>
                <a:rPr lang="fr-FR" sz="800" i="1" dirty="0" smtClean="0">
                  <a:solidFill>
                    <a:srgbClr val="7030A0"/>
                  </a:solidFill>
                </a:rPr>
                <a:t>Problème qui illustre la catégorie</a:t>
              </a:r>
              <a:endParaRPr lang="fr-FR" sz="800" i="1" dirty="0">
                <a:solidFill>
                  <a:srgbClr val="7030A0"/>
                </a:solidFill>
              </a:endParaRPr>
            </a:p>
          </p:txBody>
        </p:sp>
        <p:sp>
          <p:nvSpPr>
            <p:cNvPr id="25" name="ZoneTexte 24"/>
            <p:cNvSpPr txBox="1"/>
            <p:nvPr/>
          </p:nvSpPr>
          <p:spPr>
            <a:xfrm>
              <a:off x="374831" y="4055607"/>
              <a:ext cx="553998" cy="948628"/>
            </a:xfrm>
            <a:prstGeom prst="rect">
              <a:avLst/>
            </a:prstGeom>
            <a:noFill/>
          </p:spPr>
          <p:txBody>
            <a:bodyPr vert="vert270" wrap="square" rtlCol="0">
              <a:spAutoFit/>
            </a:bodyPr>
            <a:lstStyle/>
            <a:p>
              <a:pPr algn="ctr"/>
              <a:r>
                <a:rPr lang="fr-FR" sz="800" i="1" dirty="0" smtClean="0">
                  <a:solidFill>
                    <a:schemeClr val="tx2">
                      <a:lumMod val="75000"/>
                    </a:schemeClr>
                  </a:solidFill>
                </a:rPr>
                <a:t>Problème de référence choisi par l’équipe</a:t>
              </a:r>
              <a:endParaRPr lang="fr-FR" sz="800" i="1" dirty="0">
                <a:solidFill>
                  <a:schemeClr val="tx2">
                    <a:lumMod val="75000"/>
                  </a:schemeClr>
                </a:solidFill>
              </a:endParaRPr>
            </a:p>
          </p:txBody>
        </p:sp>
        <p:sp>
          <p:nvSpPr>
            <p:cNvPr id="26" name="ZoneTexte 25"/>
            <p:cNvSpPr txBox="1"/>
            <p:nvPr/>
          </p:nvSpPr>
          <p:spPr>
            <a:xfrm>
              <a:off x="322240" y="1907742"/>
              <a:ext cx="430887" cy="948628"/>
            </a:xfrm>
            <a:prstGeom prst="rect">
              <a:avLst/>
            </a:prstGeom>
            <a:noFill/>
          </p:spPr>
          <p:txBody>
            <a:bodyPr vert="vert270" wrap="square" rtlCol="0">
              <a:spAutoFit/>
            </a:bodyPr>
            <a:lstStyle/>
            <a:p>
              <a:pPr algn="ctr"/>
              <a:r>
                <a:rPr lang="fr-FR" sz="800" i="1" dirty="0" smtClean="0">
                  <a:solidFill>
                    <a:srgbClr val="6C1836"/>
                  </a:solidFill>
                </a:rPr>
                <a:t>Modélisation du problème</a:t>
              </a:r>
              <a:endParaRPr lang="fr-FR" sz="800" i="1" dirty="0">
                <a:solidFill>
                  <a:srgbClr val="6C1836"/>
                </a:solidFill>
              </a:endParaRPr>
            </a:p>
          </p:txBody>
        </p:sp>
        <p:sp>
          <p:nvSpPr>
            <p:cNvPr id="27" name="ZoneTexte 26"/>
            <p:cNvSpPr txBox="1"/>
            <p:nvPr/>
          </p:nvSpPr>
          <p:spPr>
            <a:xfrm>
              <a:off x="516514" y="469278"/>
              <a:ext cx="307777" cy="948628"/>
            </a:xfrm>
            <a:prstGeom prst="rect">
              <a:avLst/>
            </a:prstGeom>
            <a:noFill/>
          </p:spPr>
          <p:txBody>
            <a:bodyPr vert="vert270" wrap="square" rtlCol="0">
              <a:spAutoFit/>
            </a:bodyPr>
            <a:lstStyle/>
            <a:p>
              <a:pPr algn="ctr"/>
              <a:r>
                <a:rPr lang="fr-FR" sz="800" i="1" dirty="0" smtClean="0">
                  <a:solidFill>
                    <a:srgbClr val="00B050"/>
                  </a:solidFill>
                </a:rPr>
                <a:t>Catégorie</a:t>
              </a:r>
              <a:endParaRPr lang="fr-FR" sz="800" i="1" dirty="0">
                <a:solidFill>
                  <a:srgbClr val="00B050"/>
                </a:solidFill>
              </a:endParaRPr>
            </a:p>
          </p:txBody>
        </p:sp>
      </p:grpSp>
      <p:sp>
        <p:nvSpPr>
          <p:cNvPr id="2" name="Accolade ouvrante 1"/>
          <p:cNvSpPr/>
          <p:nvPr/>
        </p:nvSpPr>
        <p:spPr>
          <a:xfrm>
            <a:off x="314678" y="381745"/>
            <a:ext cx="268387" cy="260797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Rectangle 3"/>
          <p:cNvSpPr/>
          <p:nvPr/>
        </p:nvSpPr>
        <p:spPr>
          <a:xfrm>
            <a:off x="54711" y="381745"/>
            <a:ext cx="322240" cy="260797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800" b="1" i="1" dirty="0" smtClean="0">
                <a:solidFill>
                  <a:schemeClr val="tx1"/>
                </a:solidFill>
              </a:rPr>
              <a:t>Outils de l’enseignant qui ne sont pas à communiquer aux élèves en l’état</a:t>
            </a:r>
            <a:endParaRPr lang="fr-FR" sz="800" b="1" i="1" dirty="0">
              <a:solidFill>
                <a:schemeClr val="tx1"/>
              </a:solidFill>
            </a:endParaRPr>
          </a:p>
        </p:txBody>
      </p:sp>
    </p:spTree>
    <p:extLst>
      <p:ext uri="{BB962C8B-B14F-4D97-AF65-F5344CB8AC3E}">
        <p14:creationId xmlns:p14="http://schemas.microsoft.com/office/powerpoint/2010/main" val="2599060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Document d'aide à la programmation en résolution de problèmes - Type de problèmes / Classification de </a:t>
            </a:r>
            <a:r>
              <a:rPr lang="fr-FR" dirty="0" smtClean="0"/>
              <a:t>Vergnaud</a:t>
            </a:r>
            <a:r>
              <a:rPr lang="fr-FR" dirty="0" smtClean="0"/>
              <a:t>   - Coraline </a:t>
            </a:r>
            <a:r>
              <a:rPr lang="fr-FR" dirty="0" smtClean="0"/>
              <a:t>Nowicki</a:t>
            </a:r>
            <a:r>
              <a:rPr lang="fr-FR" dirty="0" smtClean="0"/>
              <a:t> CPC Circonscription de Dammartin en </a:t>
            </a:r>
            <a:r>
              <a:rPr lang="fr-FR" dirty="0" smtClean="0"/>
              <a:t>Goële</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666164712"/>
              </p:ext>
            </p:extLst>
          </p:nvPr>
        </p:nvGraphicFramePr>
        <p:xfrm>
          <a:off x="138806" y="36036"/>
          <a:ext cx="5553659" cy="483299"/>
        </p:xfrm>
        <a:graphic>
          <a:graphicData uri="http://schemas.openxmlformats.org/drawingml/2006/table">
            <a:tbl>
              <a:tblPr firstRow="1" bandRow="1">
                <a:tableStyleId>{10A1B5D5-9B99-4C35-A422-299274C87663}</a:tableStyleId>
              </a:tblPr>
              <a:tblGrid>
                <a:gridCol w="5553659"/>
              </a:tblGrid>
              <a:tr h="40923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1400" b="1" kern="1200" dirty="0" smtClean="0">
                          <a:solidFill>
                            <a:srgbClr val="CCFF66"/>
                          </a:solidFill>
                          <a:effectLst/>
                          <a:latin typeface="+mn-lt"/>
                          <a:ea typeface="+mn-ea"/>
                          <a:cs typeface="+mn-cs"/>
                        </a:rPr>
                        <a:t>Problèmes à deux étapes mixant addition, soustraction et multiplication </a:t>
                      </a:r>
                    </a:p>
                    <a:p>
                      <a:pPr algn="ctr">
                        <a:lnSpc>
                          <a:spcPct val="107000"/>
                        </a:lnSpc>
                        <a:spcAft>
                          <a:spcPts val="0"/>
                        </a:spcAft>
                      </a:pPr>
                      <a:endParaRPr lang="fr-FR" sz="105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25BC5"/>
                    </a:solidFill>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573929605"/>
              </p:ext>
            </p:extLst>
          </p:nvPr>
        </p:nvGraphicFramePr>
        <p:xfrm>
          <a:off x="138806" y="644892"/>
          <a:ext cx="5553656" cy="1336421"/>
        </p:xfrm>
        <a:graphic>
          <a:graphicData uri="http://schemas.openxmlformats.org/drawingml/2006/table">
            <a:tbl>
              <a:tblPr firstRow="1" bandRow="1">
                <a:tableStyleId>{5C22544A-7EE6-4342-B048-85BDC9FD1C3A}</a:tableStyleId>
              </a:tblPr>
              <a:tblGrid>
                <a:gridCol w="579041"/>
                <a:gridCol w="4974615"/>
              </a:tblGrid>
              <a:tr h="604901">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endParaRPr lang="fr-FR" sz="1050" b="0" i="0" u="none" strike="noStrike" kern="1200" baseline="0" dirty="0" smtClean="0">
                        <a:solidFill>
                          <a:schemeClr val="tx1"/>
                        </a:solidFill>
                        <a:latin typeface="+mn-lt"/>
                        <a:ea typeface="+mn-ea"/>
                        <a:cs typeface="+mn-cs"/>
                      </a:endParaRPr>
                    </a:p>
                  </a:txBody>
                  <a:tcPr/>
                </a:tc>
              </a:tr>
              <a:tr h="254064">
                <a:tc>
                  <a:txBody>
                    <a:bodyPr/>
                    <a:lstStyle/>
                    <a:p>
                      <a:endParaRPr lang="fr-FR" dirty="0"/>
                    </a:p>
                  </a:txBody>
                  <a:tcPr/>
                </a:tc>
                <a:tc>
                  <a:txBody>
                    <a:bodyPr/>
                    <a:lstStyle/>
                    <a:p>
                      <a:endParaRPr lang="fr-FR" sz="1050" dirty="0">
                        <a:solidFill>
                          <a:schemeClr val="tx1"/>
                        </a:solidFill>
                      </a:endParaRPr>
                    </a:p>
                  </a:txBody>
                  <a:tcPr/>
                </a:tc>
              </a:tr>
              <a:tr h="254064">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107006183"/>
              </p:ext>
            </p:extLst>
          </p:nvPr>
        </p:nvGraphicFramePr>
        <p:xfrm>
          <a:off x="138806" y="2052103"/>
          <a:ext cx="5553656" cy="174315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r>
                        <a:rPr lang="fr-FR" sz="900" b="1" kern="1200" dirty="0" smtClean="0">
                          <a:solidFill>
                            <a:srgbClr val="FFFF00"/>
                          </a:solidFill>
                          <a:effectLst/>
                          <a:latin typeface="+mn-lt"/>
                          <a:ea typeface="+mn-ea"/>
                          <a:cs typeface="+mn-cs"/>
                        </a:rPr>
                        <a:t>Lucie avait 60 perles. Elle a fabriqué 3 colliers avec 20 perles chacun. Combien lui reste-t-il de perles ? </a:t>
                      </a:r>
                    </a:p>
                    <a:p>
                      <a:r>
                        <a:rPr lang="fr-FR" sz="900" b="1" kern="1200" dirty="0" smtClean="0">
                          <a:solidFill>
                            <a:srgbClr val="FFFF00"/>
                          </a:solidFill>
                          <a:effectLst/>
                          <a:latin typeface="+mn-lt"/>
                          <a:ea typeface="+mn-ea"/>
                          <a:cs typeface="+mn-cs"/>
                        </a:rPr>
                        <a:t>Dans un restaurant, il y a 4 tables de 6 personnes et 7 tables de 4personnes.Combien ce restaurant peut-il recevoir de clients ? </a:t>
                      </a:r>
                    </a:p>
                    <a:p>
                      <a:r>
                        <a:rPr lang="fr-FR" sz="900" b="1" kern="1200" dirty="0" smtClean="0">
                          <a:solidFill>
                            <a:srgbClr val="FFFF00"/>
                          </a:solidFill>
                          <a:effectLst/>
                          <a:latin typeface="+mn-lt"/>
                          <a:ea typeface="+mn-ea"/>
                          <a:cs typeface="+mn-cs"/>
                        </a:rPr>
                        <a:t>Le professeur achète 10 paquets de 25 gâteaux. Ses élèves en ont mangé 100.Combien lui en reste-t-il ? </a:t>
                      </a:r>
                    </a:p>
                  </a:txBody>
                  <a:tcPr/>
                </a:tc>
              </a:tr>
              <a:tr h="414378">
                <a:tc>
                  <a:txBody>
                    <a:bodyPr/>
                    <a:lstStyle/>
                    <a:p>
                      <a:endParaRPr lang="fr-FR" dirty="0"/>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805550421"/>
              </p:ext>
            </p:extLst>
          </p:nvPr>
        </p:nvGraphicFramePr>
        <p:xfrm>
          <a:off x="138806" y="3644143"/>
          <a:ext cx="5553656" cy="1662416"/>
        </p:xfrm>
        <a:graphic>
          <a:graphicData uri="http://schemas.openxmlformats.org/drawingml/2006/table">
            <a:tbl>
              <a:tblPr firstRow="1" bandRow="1">
                <a:tableStyleId>{5C22544A-7EE6-4342-B048-85BDC9FD1C3A}</a:tableStyleId>
              </a:tblPr>
              <a:tblGrid>
                <a:gridCol w="569532"/>
                <a:gridCol w="4984124"/>
              </a:tblGrid>
              <a:tr h="700764">
                <a:tc>
                  <a:txBody>
                    <a:bodyPr/>
                    <a:lstStyle/>
                    <a:p>
                      <a:pPr marL="0" algn="l" defTabSz="914400" rtl="0" eaLnBrk="1" latinLnBrk="0" hangingPunct="1"/>
                      <a:r>
                        <a:rPr lang="fr-FR" sz="1800" b="1" kern="1200" dirty="0" smtClean="0">
                          <a:solidFill>
                            <a:schemeClr val="lt1"/>
                          </a:solidFill>
                          <a:latin typeface="+mn-lt"/>
                          <a:ea typeface="+mn-ea"/>
                          <a:cs typeface="+mn-cs"/>
                        </a:rPr>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1800" b="1" kern="1200" dirty="0">
                        <a:solidFill>
                          <a:schemeClr val="lt1"/>
                        </a:solidFill>
                        <a:latin typeface="+mn-lt"/>
                        <a:ea typeface="+mn-ea"/>
                        <a:cs typeface="+mn-cs"/>
                      </a:endParaRP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kern="1200" dirty="0" smtClean="0">
                          <a:solidFill>
                            <a:srgbClr val="FFFF00"/>
                          </a:solidFill>
                          <a:effectLst/>
                          <a:latin typeface="+mn-lt"/>
                          <a:ea typeface="+mn-ea"/>
                          <a:cs typeface="+mn-cs"/>
                        </a:rPr>
                        <a:t>Dans une salle des fêtes d’une commune, il y a 37 rangées de fauteuils. Sur chaque rangée, il y  a 46 fauteuils. Le prix de l’entrée du spectacle est de 16 euros, mais 47 personnes ont été invitées et n’ont donc pas payé leur entrée. Combien vont rapporter les entrées du spectacle si la salle des fêtes est complète ?</a:t>
                      </a:r>
                    </a:p>
                    <a:p>
                      <a:endParaRPr lang="fr-FR" sz="900" b="1" kern="1200" dirty="0" smtClean="0">
                        <a:solidFill>
                          <a:srgbClr val="FFFF00"/>
                        </a:solidFill>
                        <a:effectLst/>
                        <a:latin typeface="+mn-lt"/>
                        <a:ea typeface="+mn-ea"/>
                        <a:cs typeface="+mn-cs"/>
                      </a:endParaRPr>
                    </a:p>
                  </a:txBody>
                  <a:tcPr/>
                </a:tc>
              </a:tr>
              <a:tr h="442588">
                <a:tc>
                  <a:txBody>
                    <a:bodyPr/>
                    <a:lstStyle/>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4258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594773562"/>
              </p:ext>
            </p:extLst>
          </p:nvPr>
        </p:nvGraphicFramePr>
        <p:xfrm>
          <a:off x="5945031" y="86543"/>
          <a:ext cx="6135352" cy="2613533"/>
        </p:xfrm>
        <a:graphic>
          <a:graphicData uri="http://schemas.openxmlformats.org/drawingml/2006/table">
            <a:tbl>
              <a:tblPr firstRow="1" bandRow="1">
                <a:tableStyleId>{5C22544A-7EE6-4342-B048-85BDC9FD1C3A}</a:tableStyleId>
              </a:tblPr>
              <a:tblGrid>
                <a:gridCol w="629185"/>
                <a:gridCol w="5506167"/>
              </a:tblGrid>
              <a:tr h="1919402">
                <a:tc>
                  <a:txBody>
                    <a:bodyPr/>
                    <a:lstStyle/>
                    <a:p>
                      <a:r>
                        <a:rPr lang="fr-FR" dirty="0" smtClean="0"/>
                        <a:t>CM1</a:t>
                      </a:r>
                      <a:endParaRPr lang="fr-FR" dirty="0"/>
                    </a:p>
                  </a:txBody>
                  <a:tcPr>
                    <a:solidFill>
                      <a:srgbClr val="E0923C"/>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Mme Dupont élève des poules pour produire des œufs. Elle récolte ainsi 160 œufs chaque matin. Le dimanche, elle vend ses œufs dans des boîtes de 6. Combien de boîtes d’œufs Mme Dupont peut-elle vendre chaque dimanche?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M. Durand s'achète trois pantalons dont les prix sont affichés avec des remises comme suit: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kern="1200" dirty="0" smtClean="0">
                          <a:solidFill>
                            <a:srgbClr val="FFFF00"/>
                          </a:solidFill>
                          <a:effectLst/>
                          <a:latin typeface="+mn-lt"/>
                          <a:ea typeface="+mn-ea"/>
                          <a:cs typeface="+mn-cs"/>
                        </a:rPr>
                        <a:t>-85 euros au lieu de 120 euros pour le premier;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kern="1200" dirty="0" smtClean="0">
                          <a:solidFill>
                            <a:srgbClr val="FFFF00"/>
                          </a:solidFill>
                          <a:effectLst/>
                          <a:latin typeface="+mn-lt"/>
                          <a:ea typeface="+mn-ea"/>
                          <a:cs typeface="+mn-cs"/>
                        </a:rPr>
                        <a:t>-78 euros au lieu de 117 euros pour le second;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kern="1200" dirty="0" smtClean="0">
                          <a:solidFill>
                            <a:srgbClr val="FFFF00"/>
                          </a:solidFill>
                          <a:effectLst/>
                          <a:latin typeface="+mn-lt"/>
                          <a:ea typeface="+mn-ea"/>
                          <a:cs typeface="+mn-cs"/>
                        </a:rPr>
                        <a:t>-95 euros au lieu de 153 euros pour le troisième.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fr-FR" sz="900" b="1" kern="1200" dirty="0" smtClean="0">
                          <a:solidFill>
                            <a:srgbClr val="FFFF00"/>
                          </a:solidFill>
                          <a:effectLst/>
                          <a:latin typeface="+mn-lt"/>
                          <a:ea typeface="+mn-ea"/>
                          <a:cs typeface="+mn-cs"/>
                        </a:rPr>
                        <a:t>Quel est le montant total des remises dont M. Durand bénéficie?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M. Durand achète deux baguettes de pain à 1,75 euro chacune; une brioche à 5,50 euros et un gâteau à 14,60 euros. Étant donné qu'il est entré dans la boulangerie avec 28 euros, combien de croissants à 1,50 euro pièce pourra-t-il encore s'acheter?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Éric possède un paquet de 126 bonbons. Il donne deux tiers du paquet à 6 amis qui se les partageront.</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kern="1200" dirty="0" smtClean="0">
                          <a:solidFill>
                            <a:srgbClr val="FFFF00"/>
                          </a:solidFill>
                          <a:effectLst/>
                          <a:latin typeface="+mn-lt"/>
                          <a:ea typeface="+mn-ea"/>
                          <a:cs typeface="+mn-cs"/>
                        </a:rPr>
                        <a:t>Combien de bonbons aura chacun des amis d'Éric?</a:t>
                      </a:r>
                    </a:p>
                    <a:p>
                      <a:endParaRPr lang="fr-FR" sz="1050" b="1" i="0" u="none" strike="noStrike" kern="1200" baseline="0" dirty="0" smtClean="0">
                        <a:solidFill>
                          <a:srgbClr val="FFFF00"/>
                        </a:solidFill>
                        <a:latin typeface="+mn-lt"/>
                        <a:ea typeface="+mn-ea"/>
                        <a:cs typeface="+mn-cs"/>
                      </a:endParaRPr>
                    </a:p>
                  </a:txBody>
                  <a:tcPr/>
                </a:tc>
              </a:tr>
              <a:tr h="578993">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455425998"/>
              </p:ext>
            </p:extLst>
          </p:nvPr>
        </p:nvGraphicFramePr>
        <p:xfrm>
          <a:off x="5945031" y="2693450"/>
          <a:ext cx="6135352" cy="3417145"/>
        </p:xfrm>
        <a:graphic>
          <a:graphicData uri="http://schemas.openxmlformats.org/drawingml/2006/table">
            <a:tbl>
              <a:tblPr firstRow="1" bandRow="1">
                <a:tableStyleId>{5C22544A-7EE6-4342-B048-85BDC9FD1C3A}</a:tableStyleId>
              </a:tblPr>
              <a:tblGrid>
                <a:gridCol w="629185"/>
                <a:gridCol w="5506167"/>
              </a:tblGrid>
              <a:tr h="2750189">
                <a:tc>
                  <a:txBody>
                    <a:bodyPr/>
                    <a:lstStyle/>
                    <a:p>
                      <a:r>
                        <a:rPr lang="fr-FR" dirty="0" smtClean="0"/>
                        <a:t>CM2</a:t>
                      </a:r>
                    </a:p>
                    <a:p>
                      <a:r>
                        <a:rPr lang="fr-FR" sz="800" dirty="0" smtClean="0"/>
                        <a:t>Avec les entiers jusqu’aux milliards, avec les décimaux jusqu’à</a:t>
                      </a:r>
                      <a:r>
                        <a:rPr lang="fr-FR" sz="800" baseline="0" dirty="0" smtClean="0"/>
                        <a:t> 3 décimales</a:t>
                      </a:r>
                      <a:endParaRPr lang="fr-FR" sz="800" dirty="0"/>
                    </a:p>
                  </a:txBody>
                  <a:tcPr>
                    <a:solidFill>
                      <a:srgbClr val="F771C1"/>
                    </a:solidFill>
                  </a:tcPr>
                </a:tc>
                <a:tc>
                  <a:txBody>
                    <a:bodyPr/>
                    <a:lstStyle/>
                    <a:p>
                      <a:pPr marL="171450" indent="-171450" algn="l" defTabSz="914400" rtl="0" eaLnBrk="1" latinLnBrk="0" hangingPunct="1">
                        <a:buFont typeface="Arial" panose="020B0604020202020204" pitchFamily="34" charset="0"/>
                        <a:buChar char="•"/>
                      </a:pPr>
                      <a:r>
                        <a:rPr lang="fr-FR" sz="900" b="1" kern="1200" dirty="0" smtClean="0">
                          <a:solidFill>
                            <a:srgbClr val="FFFF00"/>
                          </a:solidFill>
                          <a:effectLst/>
                          <a:latin typeface="+mn-lt"/>
                          <a:ea typeface="+mn-ea"/>
                          <a:cs typeface="+mn-cs"/>
                        </a:rPr>
                        <a:t>Le cours de tennis dure 45 minutes. Il a commencé à 10h25 avec un quart d'heure de retard. À quelle heure le cours de tennis s'est-il terminé? À quelle heure aurait-il dû débuter?</a:t>
                      </a:r>
                    </a:p>
                    <a:p>
                      <a:pPr marL="171450" indent="-171450" algn="l" defTabSz="914400" rtl="0" eaLnBrk="1" latinLnBrk="0" hangingPunct="1">
                        <a:buFont typeface="Arial" panose="020B0604020202020204" pitchFamily="34" charset="0"/>
                        <a:buChar char="•"/>
                      </a:pPr>
                      <a:r>
                        <a:rPr lang="fr-FR" sz="900" b="1" kern="1200" dirty="0" smtClean="0">
                          <a:solidFill>
                            <a:srgbClr val="FFFF00"/>
                          </a:solidFill>
                          <a:effectLst/>
                          <a:latin typeface="+mn-lt"/>
                          <a:ea typeface="+mn-ea"/>
                          <a:cs typeface="+mn-cs"/>
                        </a:rPr>
                        <a:t>M. Aziz travaille 4h35 par jour sauf le samedi et le dimanche. Combien d'heures M.Aziztravaille-t-il pendant le mois de septembre2018?</a:t>
                      </a:r>
                    </a:p>
                    <a:p>
                      <a:pPr marL="171450" indent="-171450" algn="l" defTabSz="914400" rtl="0" eaLnBrk="1" latinLnBrk="0" hangingPunct="1">
                        <a:buFont typeface="Arial" panose="020B0604020202020204" pitchFamily="34" charset="0"/>
                        <a:buChar char="•"/>
                      </a:pPr>
                      <a:r>
                        <a:rPr lang="fr-FR" sz="900" b="1" kern="1200" dirty="0" smtClean="0">
                          <a:solidFill>
                            <a:srgbClr val="FFFF00"/>
                          </a:solidFill>
                          <a:effectLst/>
                          <a:latin typeface="+mn-lt"/>
                          <a:ea typeface="+mn-ea"/>
                          <a:cs typeface="+mn-cs"/>
                        </a:rPr>
                        <a:t>Une grenouille fait des sauts de 23 cm. Combien de bonds au maximum devra-t-elle effectuer par rejoindre sa mare située à 2,75 mètres d'elle?</a:t>
                      </a:r>
                    </a:p>
                    <a:p>
                      <a:pPr marL="171450" indent="-171450" algn="l" defTabSz="914400" rtl="0" eaLnBrk="1" latinLnBrk="0" hangingPunct="1">
                        <a:buFont typeface="Arial" panose="020B0604020202020204" pitchFamily="34" charset="0"/>
                        <a:buChar char="•"/>
                      </a:pPr>
                      <a:r>
                        <a:rPr lang="fr-FR" sz="900" b="1" kern="1200" dirty="0" smtClean="0">
                          <a:solidFill>
                            <a:srgbClr val="FFFF00"/>
                          </a:solidFill>
                          <a:effectLst/>
                          <a:latin typeface="+mn-lt"/>
                          <a:ea typeface="+mn-ea"/>
                          <a:cs typeface="+mn-cs"/>
                        </a:rPr>
                        <a:t>Un agriculteur veut clôturer un champ rectangulaire de 230 mètres de largeur et 325mètres de longueur.. Pour entrer dans ce champ, il doit laisser 3,50 mètres non clôturés pour y installer une barrière. Quelle longueur de fil de fer utilisera l'agriculteur?</a:t>
                      </a:r>
                    </a:p>
                    <a:p>
                      <a:pPr marL="171450" indent="-171450" algn="l" defTabSz="914400" rtl="0" eaLnBrk="1" latinLnBrk="0" hangingPunct="1">
                        <a:buFont typeface="Arial" panose="020B0604020202020204" pitchFamily="34" charset="0"/>
                        <a:buChar char="•"/>
                      </a:pPr>
                      <a:r>
                        <a:rPr lang="fr-FR" sz="900" b="1" kern="1200" dirty="0" smtClean="0">
                          <a:solidFill>
                            <a:srgbClr val="FFFF00"/>
                          </a:solidFill>
                          <a:effectLst/>
                          <a:latin typeface="+mn-lt"/>
                          <a:ea typeface="+mn-ea"/>
                          <a:cs typeface="+mn-cs"/>
                        </a:rPr>
                        <a:t>La famille Dupond s’apprête à emprunter l’ascenseur de leur immeuble. M. Dupond pèse 85kg, sa femme 68 kg, la petite Chloé 32,5 kg et le petit Nicolas 6,750 kg. Étant donné que l’ascenseur affiche une charge maximale de 350 kg, quel poids maximum peut-on faire encore entrer dans l’ascenseur?</a:t>
                      </a:r>
                      <a:endParaRPr lang="fr-FR" sz="900" b="1" kern="1200" dirty="0" smtClean="0">
                        <a:solidFill>
                          <a:srgbClr val="FFFF00"/>
                        </a:solidFill>
                        <a:effectLst/>
                        <a:latin typeface="+mn-lt"/>
                        <a:ea typeface="+mn-ea"/>
                        <a:cs typeface="+mn-cs"/>
                      </a:endParaRPr>
                    </a:p>
                  </a:txBody>
                  <a:tcPr/>
                </a:tc>
              </a:tr>
              <a:tr h="666956">
                <a:tc>
                  <a:txBody>
                    <a:bodyPr/>
                    <a:lstStyle/>
                    <a:p>
                      <a:endParaRPr lang="fr-FR" dirty="0"/>
                    </a:p>
                  </a:txBody>
                  <a:tcPr/>
                </a:tc>
                <a:tc>
                  <a:txBody>
                    <a:bodyPr/>
                    <a:lstStyle/>
                    <a:p>
                      <a:endParaRPr lang="fr-FR" sz="105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spTree>
    <p:extLst>
      <p:ext uri="{BB962C8B-B14F-4D97-AF65-F5344CB8AC3E}">
        <p14:creationId xmlns:p14="http://schemas.microsoft.com/office/powerpoint/2010/main" val="127284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Document d'aide à la programmation en résolution de problèmes - Type de problèmes / Classification de </a:t>
            </a:r>
            <a:r>
              <a:rPr lang="fr-FR" dirty="0" smtClean="0"/>
              <a:t>Vergnaud</a:t>
            </a:r>
            <a:r>
              <a:rPr lang="fr-FR" dirty="0" smtClean="0"/>
              <a:t>   - Coraline </a:t>
            </a:r>
            <a:r>
              <a:rPr lang="fr-FR" dirty="0" smtClean="0"/>
              <a:t>Nowicki</a:t>
            </a:r>
            <a:r>
              <a:rPr lang="fr-FR" dirty="0" smtClean="0"/>
              <a:t> CPC Circonscription de Dammartin en </a:t>
            </a:r>
            <a:r>
              <a:rPr lang="fr-FR" dirty="0" smtClean="0"/>
              <a:t>Goële</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376449391"/>
              </p:ext>
            </p:extLst>
          </p:nvPr>
        </p:nvGraphicFramePr>
        <p:xfrm>
          <a:off x="394677" y="174323"/>
          <a:ext cx="10947194" cy="6364589"/>
        </p:xfrm>
        <a:graphic>
          <a:graphicData uri="http://schemas.openxmlformats.org/drawingml/2006/table">
            <a:tbl>
              <a:tblPr firstRow="1" bandRow="1">
                <a:tableStyleId>{5C22544A-7EE6-4342-B048-85BDC9FD1C3A}</a:tableStyleId>
              </a:tblPr>
              <a:tblGrid>
                <a:gridCol w="683847"/>
                <a:gridCol w="10263347"/>
              </a:tblGrid>
              <a:tr h="405749">
                <a:tc>
                  <a:txBody>
                    <a:bodyPr/>
                    <a:lstStyle/>
                    <a:p>
                      <a:endParaRPr lang="fr-FR" dirty="0"/>
                    </a:p>
                  </a:txBody>
                  <a:tcPr/>
                </a:tc>
                <a:tc>
                  <a:txBody>
                    <a:bodyPr/>
                    <a:lstStyle/>
                    <a:p>
                      <a:r>
                        <a:rPr lang="fr-FR" dirty="0" smtClean="0"/>
                        <a:t>Attendus de fin d’année CYCLE</a:t>
                      </a:r>
                      <a:r>
                        <a:rPr lang="fr-FR" baseline="0" dirty="0" smtClean="0"/>
                        <a:t> 2</a:t>
                      </a:r>
                      <a:endParaRPr lang="fr-FR" dirty="0"/>
                    </a:p>
                  </a:txBody>
                  <a:tcPr/>
                </a:tc>
              </a:tr>
              <a:tr h="995692">
                <a:tc>
                  <a:txBody>
                    <a:bodyPr/>
                    <a:lstStyle/>
                    <a:p>
                      <a:pPr algn="ctr"/>
                      <a:r>
                        <a:rPr lang="fr-FR" b="1" dirty="0" smtClean="0"/>
                        <a:t>CP</a:t>
                      </a:r>
                      <a:endParaRPr lang="fr-FR" b="1" dirty="0"/>
                    </a:p>
                  </a:txBody>
                  <a:tcPr anchor="ctr"/>
                </a:tc>
                <a:tc>
                  <a:txBody>
                    <a:bodyPr/>
                    <a:lstStyle/>
                    <a:p>
                      <a:pPr marL="0" indent="0">
                        <a:buFont typeface="Arial" panose="020B0604020202020204" pitchFamily="34" charset="0"/>
                        <a:buNone/>
                      </a:pPr>
                      <a:r>
                        <a:rPr lang="fr-FR" sz="900" kern="1200" dirty="0" smtClean="0">
                          <a:solidFill>
                            <a:schemeClr val="dk1"/>
                          </a:solidFill>
                          <a:effectLst/>
                          <a:latin typeface="+mn-lt"/>
                          <a:ea typeface="+mn-ea"/>
                          <a:cs typeface="+mn-cs"/>
                        </a:rPr>
                        <a:t>Problèmes du champ additif: </a:t>
                      </a:r>
                    </a:p>
                    <a:p>
                      <a:pPr marL="285750" indent="-285750">
                        <a:buFont typeface="Arial" panose="020B0604020202020204" pitchFamily="34" charset="0"/>
                        <a:buChar char="•"/>
                      </a:pPr>
                      <a:r>
                        <a:rPr lang="fr-FR" sz="900" kern="1200" dirty="0" smtClean="0">
                          <a:solidFill>
                            <a:schemeClr val="dk1"/>
                          </a:solidFill>
                          <a:effectLst/>
                          <a:latin typeface="+mn-lt"/>
                          <a:ea typeface="+mn-ea"/>
                          <a:cs typeface="+mn-cs"/>
                        </a:rPr>
                        <a:t>Il résout des problèmes du champ additif (addition et soustraction) en une ou deux étapes.</a:t>
                      </a:r>
                    </a:p>
                    <a:p>
                      <a:pPr marL="285750" indent="-285750">
                        <a:buFont typeface="Arial" panose="020B0604020202020204" pitchFamily="34" charset="0"/>
                        <a:buChar char="•"/>
                      </a:pPr>
                      <a:r>
                        <a:rPr lang="fr-FR" sz="900" kern="1200" dirty="0" smtClean="0">
                          <a:solidFill>
                            <a:schemeClr val="dk1"/>
                          </a:solidFill>
                          <a:effectLst/>
                          <a:latin typeface="+mn-lt"/>
                          <a:ea typeface="+mn-ea"/>
                          <a:cs typeface="+mn-cs"/>
                        </a:rPr>
                        <a:t>Il modélise ces problèmes à l’aide de schémas ou d’écritures mathématiques.</a:t>
                      </a:r>
                    </a:p>
                    <a:p>
                      <a:pPr marL="285750" indent="-285750">
                        <a:buFont typeface="Arial" panose="020B0604020202020204" pitchFamily="34" charset="0"/>
                        <a:buChar char="•"/>
                      </a:pPr>
                      <a:r>
                        <a:rPr lang="fr-FR" sz="900" kern="1200" dirty="0" smtClean="0">
                          <a:solidFill>
                            <a:schemeClr val="dk1"/>
                          </a:solidFill>
                          <a:effectLst/>
                          <a:latin typeface="+mn-lt"/>
                          <a:ea typeface="+mn-ea"/>
                          <a:cs typeface="+mn-cs"/>
                        </a:rPr>
                        <a:t>Il connaît le sens des signes - 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du champ multiplicatif (recherche d’un produit ou recherche de la valeur d’une part ou du nombre de parts dans une situation d’un partage équitable) sur des nombres inférieurs à 30: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L’élève peut les résoudre en mobilisant ses connaissances du champ additif ou en s’aidant de manipulations. Les écritures mathématiques avec les symboles : et × ne sont pas attendues.</a:t>
                      </a:r>
                      <a:endParaRPr lang="fr-FR" sz="1100" dirty="0"/>
                    </a:p>
                  </a:txBody>
                  <a:tcPr/>
                </a:tc>
              </a:tr>
              <a:tr h="2509508">
                <a:tc>
                  <a:txBody>
                    <a:bodyPr/>
                    <a:lstStyle/>
                    <a:p>
                      <a:pPr algn="ctr"/>
                      <a:r>
                        <a:rPr lang="fr-FR" b="1" dirty="0" smtClean="0"/>
                        <a:t>CE1</a:t>
                      </a:r>
                      <a:endParaRPr lang="fr-FR"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kern="1200" dirty="0" smtClean="0">
                          <a:solidFill>
                            <a:schemeClr val="dk1"/>
                          </a:solidFill>
                          <a:effectLst/>
                          <a:latin typeface="+mn-lt"/>
                          <a:ea typeface="+mn-ea"/>
                          <a:cs typeface="+mn-cs"/>
                        </a:rPr>
                        <a:t>Il résout des problèmes du champ additif (addition et soustraction) en une ou deux étapes.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modélise ces problèmes à l'aide de schémas ou d'écritures mathématiques.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connaît le sens des signes -et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du champ multiplicatif (itération d’addition).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connaît le sens du signe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multiplicatifs qui mettent en jeu un produit.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à deux étapes mixant additions, soustractions et/ou multiplications. </a:t>
                      </a:r>
                      <a:endParaRPr lang="fr-FR" sz="900" kern="1200" dirty="0" smtClean="0">
                        <a:solidFill>
                          <a:schemeClr val="dk1"/>
                        </a:solidFill>
                        <a:effectLst/>
                        <a:latin typeface="+mn-lt"/>
                        <a:ea typeface="+mn-ea"/>
                        <a:cs typeface="+mn-cs"/>
                        <a:sym typeface="Symbol" panose="05050102010706020507" pitchFamily="18" charset="2"/>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de partage (ceux où l'on cherche combien de fois une grandeur contient une autre grandeur, ceux où l'on partage une grandeur en un nombre donné de grandeurs).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en une ou deux étapes impliquant des longueurs, des masses, des contenances, des durées ou des prix:</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impliquant des manipulations de monnaie;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du champ additif;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multiplicatifs (addition réitérée);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de durées;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de partage. </a:t>
                      </a:r>
                      <a:endParaRPr lang="fr-FR" sz="900" kern="1200" dirty="0" smtClean="0">
                        <a:solidFill>
                          <a:schemeClr val="dk1"/>
                        </a:solidFill>
                        <a:effectLst/>
                        <a:latin typeface="+mn-lt"/>
                        <a:ea typeface="+mn-ea"/>
                        <a:cs typeface="+mn-cs"/>
                        <a:sym typeface="Symbol" panose="05050102010706020507" pitchFamily="18" charset="2"/>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mobilise le lexique suivant: le double, la moitié.</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utilise le lexique spécifique associé aux prix:-plus cher, moins cher;-rendre la monnaie;-billet, pièce, somme; -euros, centimes d'euro.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connaît la relation entre centime d'euro et euro</a:t>
                      </a:r>
                      <a:endParaRPr lang="fr-FR" sz="1100" dirty="0"/>
                    </a:p>
                  </a:txBody>
                  <a:tcPr/>
                </a:tc>
              </a:tr>
              <a:tr h="523750">
                <a:tc>
                  <a:txBody>
                    <a:bodyPr/>
                    <a:lstStyle/>
                    <a:p>
                      <a:pPr algn="ctr"/>
                      <a:r>
                        <a:rPr lang="fr-FR" b="1" dirty="0" smtClean="0"/>
                        <a:t>CE2</a:t>
                      </a:r>
                      <a:endParaRPr lang="fr-FR" b="1" dirty="0"/>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du champ additif et/ou multiplicatif en une, deux ou trois étapes.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modélise ces problèmes à l'aide de schémas ou d'écritures mathématiques.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connaît le sens des signes –,+, x 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de partage et de groupement (ceux où l'on cherche combien de fois une grandeur contient une autre grandeur, ceux où l'on partage une grandeur en un nombre donné de grandeurs).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nécessitant l’exploration d’un tableau ou d’un graphique.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20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en une ou deux étapes impliquant des longueurs, des masses, des contenances, des durées ou des prix:</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impliquant des manipulations de monnaie;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du champ additif;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multiplicatifs (addition réitérée);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-problèmes de durées;-problèmes de partage.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mobilise le lexique suivant: le double, la moitié.</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utilise le lexique spécifique associé aux prix:</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-plus cher, moins cher;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-rendre la monnaie;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-billet, pièce, somme;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-euros, centimes d'euro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connaît la relation entre centime d'euro et euro.</a:t>
                      </a:r>
                      <a:endParaRPr lang="fr-FR" sz="9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340902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Document d'aide à la programmation en résolution de problèmes - Type de problèmes / Classification de </a:t>
            </a:r>
            <a:r>
              <a:rPr lang="fr-FR" dirty="0" smtClean="0"/>
              <a:t>Vergnaud</a:t>
            </a:r>
            <a:r>
              <a:rPr lang="fr-FR" dirty="0" smtClean="0"/>
              <a:t>   - Coraline </a:t>
            </a:r>
            <a:r>
              <a:rPr lang="fr-FR" dirty="0" smtClean="0"/>
              <a:t>Nowicki</a:t>
            </a:r>
            <a:r>
              <a:rPr lang="fr-FR" dirty="0" smtClean="0"/>
              <a:t> CPC Circonscription de Dammartin en </a:t>
            </a:r>
            <a:r>
              <a:rPr lang="fr-FR" dirty="0" smtClean="0"/>
              <a:t>Goële</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102710745"/>
              </p:ext>
            </p:extLst>
          </p:nvPr>
        </p:nvGraphicFramePr>
        <p:xfrm>
          <a:off x="394677" y="174323"/>
          <a:ext cx="10947194" cy="5887057"/>
        </p:xfrm>
        <a:graphic>
          <a:graphicData uri="http://schemas.openxmlformats.org/drawingml/2006/table">
            <a:tbl>
              <a:tblPr firstRow="1" bandRow="1">
                <a:tableStyleId>{5C22544A-7EE6-4342-B048-85BDC9FD1C3A}</a:tableStyleId>
              </a:tblPr>
              <a:tblGrid>
                <a:gridCol w="683847"/>
                <a:gridCol w="10263347"/>
              </a:tblGrid>
              <a:tr h="405749">
                <a:tc>
                  <a:txBody>
                    <a:bodyPr/>
                    <a:lstStyle/>
                    <a:p>
                      <a:endParaRPr lang="fr-FR" dirty="0"/>
                    </a:p>
                  </a:txBody>
                  <a:tcPr/>
                </a:tc>
                <a:tc>
                  <a:txBody>
                    <a:bodyPr/>
                    <a:lstStyle/>
                    <a:p>
                      <a:r>
                        <a:rPr lang="fr-FR" dirty="0" smtClean="0"/>
                        <a:t>Attendus de fin d’année CYCLE</a:t>
                      </a:r>
                      <a:r>
                        <a:rPr lang="fr-FR" baseline="0" dirty="0" smtClean="0"/>
                        <a:t> 3</a:t>
                      </a:r>
                      <a:endParaRPr lang="fr-FR" dirty="0"/>
                    </a:p>
                  </a:txBody>
                  <a:tcPr/>
                </a:tc>
              </a:tr>
              <a:tr h="995692">
                <a:tc>
                  <a:txBody>
                    <a:bodyPr/>
                    <a:lstStyle/>
                    <a:p>
                      <a:pPr algn="ctr"/>
                      <a:r>
                        <a:rPr lang="fr-FR" b="1" dirty="0" smtClean="0"/>
                        <a:t>CM1</a:t>
                      </a:r>
                      <a:endParaRPr lang="fr-FR" b="1" dirty="0"/>
                    </a:p>
                  </a:txBody>
                  <a:tcPr anchor="ctr"/>
                </a:tc>
                <a:tc>
                  <a:txBody>
                    <a:bodyPr/>
                    <a:lstStyle/>
                    <a:p>
                      <a:pPr marL="0" indent="0">
                        <a:buFont typeface="Arial" panose="020B0604020202020204" pitchFamily="34" charset="0"/>
                        <a:buNone/>
                      </a:pPr>
                      <a:endParaRPr lang="fr-FR" sz="9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Dès le début du cycle, les problèmes proposés relèvent des quatre opérations. Ils font appel: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-au sens des opérations;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-à des problèmes à une ou plusieurs étapes relevant des structures additives et/ou multiplicatives.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La progressivité sur la résolution de problèmes combine notamment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-les nombres mis en jeu : entiers (tout au long du cycle) puis décimaux dès le CM1 sur des nombres très simples ;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-le nombre d’étapes de raisonnement et de calcul que l’élève doit mettre en œuvre pour sa résolution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-les supports proposés pour la prise d’informations : texte, tableau, représentations graphiques.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La communication de la démarche prend différentes formes : langage naturel, schémas, opérations.</a:t>
                      </a:r>
                      <a:endParaRPr lang="fr-FR" sz="900" dirty="0" smtClean="0"/>
                    </a:p>
                    <a:p>
                      <a:pPr marL="0" indent="0">
                        <a:buFont typeface="Arial" panose="020B0604020202020204" pitchFamily="34" charset="0"/>
                        <a:buNone/>
                      </a:pPr>
                      <a:r>
                        <a:rPr lang="fr-FR" sz="900" kern="1200" dirty="0" smtClean="0">
                          <a:solidFill>
                            <a:schemeClr val="dk1"/>
                          </a:solidFill>
                          <a:effectLst/>
                          <a:latin typeface="+mn-lt"/>
                          <a:ea typeface="+mn-ea"/>
                          <a:cs typeface="+mn-cs"/>
                        </a:rPr>
                        <a:t>Dans chacun des trois domaines «nombres et calculs», «grandeurs et mesures» et «espace et géométrie» des problèmes relevant de la proportionnalité sont proposés à l’élève.</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Il mobilise pour les traiter des formes de raisonnement spécifiques et des procédures adaptées, comme les propriétés de linéarité (additive et multiplicative).</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L’élève résout des problèmes de comparaison avec et sans recours à la mesure.</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Il mobilise simultanément des unités différentes de mesure et/ou des conversions.</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Il calcule des périmètres, des aires ou des volumes, en mobilisant ou non, selon les cas, des formules donnant:</a:t>
                      </a:r>
                    </a:p>
                    <a:p>
                      <a:pPr marL="0" indent="0">
                        <a:buFont typeface="Arial" panose="020B0604020202020204" pitchFamily="34" charset="0"/>
                        <a:buNone/>
                      </a:pPr>
                      <a:r>
                        <a:rPr lang="fr-FR" sz="900" kern="1200" dirty="0" smtClean="0">
                          <a:solidFill>
                            <a:schemeClr val="dk1"/>
                          </a:solidFill>
                          <a:effectLst/>
                          <a:latin typeface="+mn-lt"/>
                          <a:ea typeface="+mn-ea"/>
                          <a:cs typeface="+mn-cs"/>
                        </a:rPr>
                        <a:t>-le périmètre d’un carré, d’un rectangle;</a:t>
                      </a:r>
                    </a:p>
                    <a:p>
                      <a:pPr marL="0" indent="0">
                        <a:buFont typeface="Arial" panose="020B0604020202020204" pitchFamily="34" charset="0"/>
                        <a:buNone/>
                      </a:pPr>
                      <a:r>
                        <a:rPr lang="fr-FR" sz="900" kern="1200" dirty="0" smtClean="0">
                          <a:solidFill>
                            <a:schemeClr val="dk1"/>
                          </a:solidFill>
                          <a:effectLst/>
                          <a:latin typeface="+mn-lt"/>
                          <a:ea typeface="+mn-ea"/>
                          <a:cs typeface="+mn-cs"/>
                        </a:rPr>
                        <a:t>-l’aire d’un carré, d’un rectangle.</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Il calcule la durée écoulée entre deux instants donnés.</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Il détermine un instant à partir de la connaissance d’un instant et d’une durée. </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Il connaît les unités de mesures usuelles : jour, semaine, heure, minute, seconde, dixième de seconde, mois, année, siècle, millénaire.</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Il résout des problèmes en exploitant des ressources variées (horaires de transport, horaires de marées, programme de cinéma ou de télévision...)</a:t>
                      </a:r>
                    </a:p>
                    <a:p>
                      <a:pPr marL="171450" indent="-171450">
                        <a:buFont typeface="Arial" panose="020B0604020202020204" pitchFamily="34" charset="0"/>
                        <a:buChar char="•"/>
                      </a:pPr>
                      <a:r>
                        <a:rPr lang="fr-FR" sz="900" kern="1200" dirty="0" smtClean="0">
                          <a:solidFill>
                            <a:schemeClr val="dk1"/>
                          </a:solidFill>
                          <a:effectLst/>
                          <a:latin typeface="+mn-lt"/>
                          <a:ea typeface="+mn-ea"/>
                          <a:cs typeface="+mn-cs"/>
                        </a:rPr>
                        <a:t>L’élève identifie une situation de proportionnalité entre deux grandeurs à partir du sens de la situation.</a:t>
                      </a:r>
                      <a:endParaRPr lang="fr-FR" sz="900" dirty="0"/>
                    </a:p>
                  </a:txBody>
                  <a:tcPr/>
                </a:tc>
              </a:tr>
              <a:tr h="2509508">
                <a:tc>
                  <a:txBody>
                    <a:bodyPr/>
                    <a:lstStyle/>
                    <a:p>
                      <a:pPr algn="ctr"/>
                      <a:r>
                        <a:rPr lang="fr-FR" b="1" dirty="0" smtClean="0"/>
                        <a:t>CM2</a:t>
                      </a:r>
                      <a:endParaRPr lang="fr-FR" b="1" dirty="0"/>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L’élève résout des problèmes nécessitant l'emploi de l'addition ou de la soustraction (avec les entiers jusqu'au milliard et/ou des décimaux ayant jusqu'à trois décimales).Il résout des problèmes faisant intervenir la multiplication ou la division.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nécessitant une ou plusieurs étapes.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Dans chacun des trois domaines «nombres et calculs», «grandeurs et mesures» et «espace et géométrie» des problèmes relevant de la proportionnalité sont proposés à l’élève.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mobilise pour les traiter des formes de raisonnement spécifiques et des procédures adaptées: les propriétés de linéarité (additive et multiplicative), le passage à l’unité, le coefficient de proportionnalité.</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L’élève résout des problèmes de comparaison avec et sans recours à la mesure.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mobilise simultanément des unités différentes de mesure et/ou des conversions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calcule des périmètres, des aires ou des volumes, en mobilisant ou non, selon les cas, des formules donnant: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-le périmètre d’un carré, d’un rectangle;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kern="1200" dirty="0" smtClean="0">
                          <a:solidFill>
                            <a:schemeClr val="dk1"/>
                          </a:solidFill>
                          <a:effectLst/>
                          <a:latin typeface="+mn-lt"/>
                          <a:ea typeface="+mn-ea"/>
                          <a:cs typeface="+mn-cs"/>
                        </a:rPr>
                        <a:t>-l’aire d’un carré, d’un rectangle.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calcule la durée écoulée entre deux instants donnés.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détermine un instant à partir de la connaissance d’un instant et d’une durée.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connaît les unités de mesures usuelles : jour, semaine, heure, minute, seconde, dixième de seconde, mois, année, siècle, millénaire.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Il résout des problèmes en exploitant des ressources variées (horaires de transport, horaires de marées, programme de cinéma ou de télévision...)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kern="1200" dirty="0" smtClean="0">
                          <a:solidFill>
                            <a:schemeClr val="dk1"/>
                          </a:solidFill>
                          <a:effectLst/>
                          <a:latin typeface="+mn-lt"/>
                          <a:ea typeface="+mn-ea"/>
                          <a:cs typeface="+mn-cs"/>
                        </a:rPr>
                        <a:t>L’élève identifie une situation de proportionnalité entre deux grandeurs à partir du sens de la situation. Des situations simples impliquant des échelles et des vitesses constantes peuvent être rencontrées.</a:t>
                      </a:r>
                      <a:endParaRPr lang="fr-FR" sz="900" dirty="0"/>
                    </a:p>
                  </a:txBody>
                  <a:tcPr/>
                </a:tc>
              </a:tr>
            </a:tbl>
          </a:graphicData>
        </a:graphic>
      </p:graphicFrame>
    </p:spTree>
    <p:extLst>
      <p:ext uri="{BB962C8B-B14F-4D97-AF65-F5344CB8AC3E}">
        <p14:creationId xmlns:p14="http://schemas.microsoft.com/office/powerpoint/2010/main" val="197849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3070185" y="6442525"/>
            <a:ext cx="6116782" cy="365125"/>
          </a:xfrm>
        </p:spPr>
        <p:txBody>
          <a:bodyPr/>
          <a:lstStyle/>
          <a:p>
            <a:r>
              <a:rPr lang="fr-FR" dirty="0" smtClean="0"/>
              <a:t>Document d'aide à la programmation en résolution de problèmes - Type de problèmes / Classification de </a:t>
            </a:r>
            <a:r>
              <a:rPr lang="fr-FR" dirty="0" err="1" smtClean="0"/>
              <a:t>Vergnaud</a:t>
            </a:r>
            <a:r>
              <a:rPr lang="fr-FR" dirty="0" smtClean="0"/>
              <a:t>   - Coraline </a:t>
            </a:r>
            <a:r>
              <a:rPr lang="fr-FR" dirty="0" err="1" smtClean="0"/>
              <a:t>Nowicki</a:t>
            </a:r>
            <a:r>
              <a:rPr lang="fr-FR" dirty="0" smtClean="0"/>
              <a:t> CPC Circonscription de Dammartin en </a:t>
            </a:r>
            <a:r>
              <a:rPr lang="fr-FR" dirty="0" err="1" smtClean="0"/>
              <a:t>Goële</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701619698"/>
              </p:ext>
            </p:extLst>
          </p:nvPr>
        </p:nvGraphicFramePr>
        <p:xfrm>
          <a:off x="897748" y="74592"/>
          <a:ext cx="11048474" cy="6182009"/>
        </p:xfrm>
        <a:graphic>
          <a:graphicData uri="http://schemas.openxmlformats.org/drawingml/2006/table">
            <a:tbl>
              <a:tblPr firstRow="1" firstCol="1" bandRow="1"/>
              <a:tblGrid>
                <a:gridCol w="1453714"/>
                <a:gridCol w="1442434"/>
                <a:gridCol w="1576664"/>
                <a:gridCol w="1720810"/>
                <a:gridCol w="1519224"/>
                <a:gridCol w="1519707"/>
                <a:gridCol w="1815921"/>
              </a:tblGrid>
              <a:tr h="265456">
                <a:tc gridSpan="7">
                  <a:txBody>
                    <a:bodyPr/>
                    <a:lstStyle/>
                    <a:p>
                      <a:pPr algn="ctr">
                        <a:lnSpc>
                          <a:spcPct val="107000"/>
                        </a:lnSpc>
                        <a:spcAft>
                          <a:spcPts val="0"/>
                        </a:spcAft>
                      </a:pPr>
                      <a:r>
                        <a:rPr lang="fr-FR" sz="16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Problèmes multiplicatifs et de division</a:t>
                      </a:r>
                      <a:endParaRPr lang="fr-F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6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972601">
                <a:tc gridSpan="3">
                  <a:txBody>
                    <a:bodyPr/>
                    <a:lstStyle/>
                    <a:p>
                      <a:pPr algn="ctr">
                        <a:lnSpc>
                          <a:spcPct val="107000"/>
                        </a:lnSpc>
                        <a:spcAft>
                          <a:spcPts val="0"/>
                        </a:spcAft>
                      </a:pPr>
                      <a:r>
                        <a:rPr lang="fr-FR" sz="1050" b="1" dirty="0">
                          <a:effectLst/>
                          <a:latin typeface="Calibri" panose="020F0502020204030204" pitchFamily="34" charset="0"/>
                          <a:ea typeface="Calibri" panose="020F0502020204030204" pitchFamily="34" charset="0"/>
                          <a:cs typeface="Times New Roman" panose="02020603050405020304" pitchFamily="18" charset="0"/>
                        </a:rPr>
                        <a:t>PROBLEMES TERNAIRES</a:t>
                      </a: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4">
                  <a:txBody>
                    <a:bodyPr/>
                    <a:lstStyle/>
                    <a:p>
                      <a:pPr marL="0" algn="ctr" defTabSz="914400" rtl="0" eaLnBrk="1" latinLnBrk="0" hangingPunct="1">
                        <a:lnSpc>
                          <a:spcPct val="107000"/>
                        </a:lnSpc>
                        <a:spcAft>
                          <a:spcPts val="0"/>
                        </a:spcAft>
                      </a:pPr>
                      <a:endParaRPr lang="fr-FR" sz="5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lnSpc>
                          <a:spcPct val="107000"/>
                        </a:lnSpc>
                        <a:spcAft>
                          <a:spcPts val="0"/>
                        </a:spcAft>
                      </a:pPr>
                      <a:r>
                        <a:rPr lang="fr-FR" sz="105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PROBLEMES </a:t>
                      </a:r>
                      <a:r>
                        <a:rPr lang="fr-FR" sz="105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QUATERNAIRES</a:t>
                      </a:r>
                    </a:p>
                    <a:p>
                      <a:pPr marL="0" algn="ctr" defTabSz="914400" rtl="0" eaLnBrk="1" latinLnBrk="0" hangingPunct="1">
                        <a:lnSpc>
                          <a:spcPct val="107000"/>
                        </a:lnSpc>
                        <a:spcAft>
                          <a:spcPts val="0"/>
                        </a:spcAft>
                      </a:pPr>
                      <a:r>
                        <a:rPr lang="fr-FR" sz="105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9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824208">
                <a:tc>
                  <a:txBody>
                    <a:bodyPr/>
                    <a:lstStyle/>
                    <a:p>
                      <a:pPr algn="ctr">
                        <a:lnSpc>
                          <a:spcPct val="107000"/>
                        </a:lnSpc>
                        <a:spcAft>
                          <a:spcPts val="0"/>
                        </a:spcAft>
                      </a:pPr>
                      <a:r>
                        <a:rPr lang="fr-FR" sz="900" b="1" dirty="0">
                          <a:effectLst/>
                          <a:latin typeface="Arial" panose="020B0604020202020204" pitchFamily="34" charset="0"/>
                          <a:ea typeface="Calibri" panose="020F0502020204030204" pitchFamily="34" charset="0"/>
                          <a:cs typeface="Times New Roman" panose="02020603050405020304" pitchFamily="18" charset="0"/>
                        </a:rPr>
                        <a:t>n fois plus objet A </a:t>
                      </a:r>
                      <a:r>
                        <a:rPr lang="fr-FR" sz="900" b="1" dirty="0" smtClean="0">
                          <a:effectLst/>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900" b="1" dirty="0">
                          <a:effectLst/>
                          <a:latin typeface="Arial" panose="020B0604020202020204" pitchFamily="34" charset="0"/>
                          <a:ea typeface="Calibri" panose="020F0502020204030204" pitchFamily="34" charset="0"/>
                          <a:cs typeface="Times New Roman" panose="02020603050405020304" pitchFamily="18" charset="0"/>
                        </a:rPr>
                        <a:t>n fois moins objet B </a:t>
                      </a:r>
                      <a:r>
                        <a:rPr lang="fr-FR" sz="900" b="1" dirty="0" smtClean="0">
                          <a:effectLst/>
                          <a:latin typeface="Arial" panose="020B0604020202020204" pitchFamily="34" charset="0"/>
                          <a:ea typeface="Calibri" panose="020F0502020204030204" pitchFamily="34" charset="0"/>
                          <a:cs typeface="Times New Roman" panose="02020603050405020304" pitchFamily="18" charset="0"/>
                        </a:rPr>
                        <a:t> </a:t>
                      </a:r>
                      <a:r>
                        <a:rPr lang="fr-FR" sz="900" b="1" dirty="0">
                          <a:effectLst/>
                          <a:latin typeface="Arial" panose="020B0604020202020204" pitchFamily="34" charset="0"/>
                          <a:ea typeface="Calibri" panose="020F0502020204030204" pitchFamily="34" charset="0"/>
                          <a:cs typeface="Times New Roman" panose="02020603050405020304" pitchFamily="18" charset="0"/>
                        </a:rPr>
                        <a:t>?</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000" b="1" dirty="0">
                          <a:effectLst/>
                          <a:latin typeface="Arial" panose="020B0604020202020204" pitchFamily="34" charset="0"/>
                          <a:ea typeface="Calibri" panose="020F0502020204030204" pitchFamily="34" charset="0"/>
                          <a:cs typeface="Times New Roman" panose="02020603050405020304" pitchFamily="18" charset="0"/>
                        </a:rPr>
                        <a:t>produit cartésien </a:t>
                      </a:r>
                      <a:r>
                        <a:rPr lang="fr-FR" sz="1000" b="1" dirty="0" err="1">
                          <a:effectLst/>
                          <a:latin typeface="Arial" panose="020B0604020202020204" pitchFamily="34" charset="0"/>
                          <a:ea typeface="Calibri" panose="020F0502020204030204" pitchFamily="34" charset="0"/>
                          <a:cs typeface="Times New Roman" panose="02020603050405020304" pitchFamily="18" charset="0"/>
                        </a:rPr>
                        <a:t>A</a:t>
                      </a:r>
                      <a:r>
                        <a:rPr lang="fr-FR" sz="700" b="1" dirty="0" err="1">
                          <a:effectLst/>
                          <a:latin typeface="Arial" panose="020B0604020202020204" pitchFamily="34" charset="0"/>
                          <a:ea typeface="Calibri" panose="020F0502020204030204" pitchFamily="34" charset="0"/>
                          <a:cs typeface="Times New Roman" panose="02020603050405020304" pitchFamily="18" charset="0"/>
                        </a:rPr>
                        <a:t>x</a:t>
                      </a:r>
                      <a:r>
                        <a:rPr lang="fr-FR" sz="1000" b="1" dirty="0" err="1">
                          <a:effectLst/>
                          <a:latin typeface="Arial" panose="020B0604020202020204" pitchFamily="34" charset="0"/>
                          <a:ea typeface="Calibri" panose="020F0502020204030204" pitchFamily="34" charset="0"/>
                          <a:cs typeface="Times New Roman" panose="02020603050405020304" pitchFamily="18" charset="0"/>
                        </a:rPr>
                        <a:t>B</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000" b="1" dirty="0">
                          <a:effectLst/>
                          <a:latin typeface="Arial" panose="020B0604020202020204" pitchFamily="34" charset="0"/>
                          <a:ea typeface="Calibri" panose="020F0502020204030204" pitchFamily="34" charset="0"/>
                          <a:cs typeface="Times New Roman" panose="02020603050405020304" pitchFamily="18" charset="0"/>
                        </a:rPr>
                        <a:t>configuration rectangulaire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000" b="1" dirty="0">
                          <a:effectLst/>
                          <a:latin typeface="Times New Roman" panose="02020603050405020304" pitchFamily="18" charset="0"/>
                          <a:ea typeface="Calibri" panose="020F0502020204030204" pitchFamily="34" charset="0"/>
                          <a:cs typeface="Times New Roman" panose="02020603050405020304" pitchFamily="18" charset="0"/>
                        </a:rPr>
                        <a:t>Multiplication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000" b="1">
                          <a:effectLst/>
                          <a:latin typeface="Times New Roman" panose="02020603050405020304" pitchFamily="18" charset="0"/>
                          <a:ea typeface="Calibri" panose="020F0502020204030204" pitchFamily="34" charset="0"/>
                          <a:cs typeface="Times New Roman" panose="02020603050405020304" pitchFamily="18" charset="0"/>
                        </a:rPr>
                        <a:t>Division – quotition</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000" b="1">
                          <a:effectLst/>
                          <a:latin typeface="Times New Roman" panose="02020603050405020304" pitchFamily="18" charset="0"/>
                          <a:ea typeface="Calibri" panose="020F0502020204030204" pitchFamily="34" charset="0"/>
                          <a:cs typeface="Times New Roman" panose="02020603050405020304" pitchFamily="18" charset="0"/>
                        </a:rPr>
                        <a:t>Division – partition</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000" b="1" dirty="0" smtClean="0">
                          <a:effectLst/>
                          <a:latin typeface="Times New Roman" panose="02020603050405020304" pitchFamily="18" charset="0"/>
                          <a:ea typeface="Calibri" panose="020F0502020204030204" pitchFamily="34" charset="0"/>
                          <a:cs typeface="Times New Roman" panose="02020603050405020304" pitchFamily="18" charset="0"/>
                        </a:rPr>
                        <a:t>Quatrième </a:t>
                      </a:r>
                      <a:r>
                        <a:rPr lang="fr-FR" sz="1000" b="1" dirty="0">
                          <a:effectLst/>
                          <a:latin typeface="Times New Roman" panose="02020603050405020304" pitchFamily="18" charset="0"/>
                          <a:ea typeface="Calibri" panose="020F0502020204030204" pitchFamily="34" charset="0"/>
                          <a:cs typeface="Times New Roman" panose="02020603050405020304" pitchFamily="18" charset="0"/>
                        </a:rPr>
                        <a:t>proportionnelle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4477">
                <a:tc>
                  <a:txBody>
                    <a:bodyPr/>
                    <a:lstStyle/>
                    <a:p>
                      <a:endParaRPr lang="fr-F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800"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On cherche le nombre de possibilités (tableaux à double entrée/arbres)</a:t>
                      </a:r>
                      <a:endParaRPr lang="fr-FR" sz="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800" dirty="0" smtClean="0">
                          <a:effectLst/>
                          <a:latin typeface="Times New Roman" panose="02020603050405020304" pitchFamily="18" charset="0"/>
                          <a:ea typeface="Calibri" panose="020F0502020204030204" pitchFamily="34" charset="0"/>
                          <a:cs typeface="Times New Roman" panose="02020603050405020304" pitchFamily="18" charset="0"/>
                        </a:rPr>
                        <a:t>On recherche l’aire ou une dimension</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effectLst/>
                          <a:latin typeface="Times New Roman" panose="02020603050405020304" pitchFamily="18" charset="0"/>
                          <a:ea typeface="Calibri" panose="020F0502020204030204" pitchFamily="34" charset="0"/>
                          <a:cs typeface="Times New Roman" panose="02020603050405020304" pitchFamily="18" charset="0"/>
                        </a:rPr>
                        <a:t>Je connais le nombre de paquet (b) et le nombre d’éléments (a) dans chaque paquet.</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effectLst/>
                          <a:latin typeface="Times New Roman" panose="02020603050405020304" pitchFamily="18" charset="0"/>
                          <a:ea typeface="Calibri" panose="020F0502020204030204" pitchFamily="34" charset="0"/>
                          <a:cs typeface="Times New Roman" panose="02020603050405020304" pitchFamily="18" charset="0"/>
                        </a:rPr>
                        <a:t>Je connais le nombre d’éléments par paquet (a) et le nombre d’éléments</a:t>
                      </a:r>
                      <a:r>
                        <a:rPr lang="fr-FR" sz="700" baseline="0" dirty="0" smtClean="0">
                          <a:effectLst/>
                          <a:latin typeface="Times New Roman" panose="02020603050405020304" pitchFamily="18" charset="0"/>
                          <a:ea typeface="Calibri" panose="020F0502020204030204" pitchFamily="34" charset="0"/>
                          <a:cs typeface="Times New Roman" panose="02020603050405020304" pitchFamily="18" charset="0"/>
                        </a:rPr>
                        <a:t> (c)</a:t>
                      </a:r>
                      <a:r>
                        <a:rPr lang="fr-FR" sz="700" dirty="0" smtClean="0">
                          <a:effectLst/>
                          <a:latin typeface="Times New Roman" panose="02020603050405020304" pitchFamily="18" charset="0"/>
                          <a:ea typeface="Calibri" panose="020F0502020204030204" pitchFamily="34" charset="0"/>
                          <a:cs typeface="Times New Roman" panose="02020603050405020304" pitchFamily="18" charset="0"/>
                        </a:rPr>
                        <a:t>, je cherche le nombre de paquet.</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fr-FR" sz="700" kern="1200" dirty="0" smtClean="0">
                        <a:solidFill>
                          <a:schemeClr val="tx1"/>
                        </a:solidFill>
                        <a:effectLst/>
                        <a:latin typeface="+mn-lt"/>
                        <a:ea typeface="+mn-ea"/>
                        <a:cs typeface="+mn-cs"/>
                      </a:endParaRPr>
                    </a:p>
                    <a:p>
                      <a:r>
                        <a:rPr lang="fr-FR" sz="700" kern="1200" dirty="0" smtClean="0">
                          <a:solidFill>
                            <a:schemeClr val="tx1"/>
                          </a:solidFill>
                          <a:effectLst/>
                          <a:latin typeface="+mn-lt"/>
                          <a:ea typeface="+mn-ea"/>
                          <a:cs typeface="+mn-cs"/>
                        </a:rPr>
                        <a:t>Il y a 24 élèves dans la classe. Pour participer à des rencontres sportives, le professeur constitue des équipes de 4 élèves. </a:t>
                      </a:r>
                      <a:r>
                        <a:rPr lang="fr-FR" sz="700" kern="1200" smtClean="0">
                          <a:solidFill>
                            <a:schemeClr val="tx1"/>
                          </a:solidFill>
                          <a:effectLst/>
                          <a:latin typeface="+mn-lt"/>
                          <a:ea typeface="+mn-ea"/>
                          <a:cs typeface="+mn-cs"/>
                        </a:rPr>
                        <a:t>Combien y-aura-t-il </a:t>
                      </a:r>
                      <a:r>
                        <a:rPr lang="fr-FR" sz="700" kern="1200" dirty="0" smtClean="0">
                          <a:solidFill>
                            <a:schemeClr val="tx1"/>
                          </a:solidFill>
                          <a:effectLst/>
                          <a:latin typeface="+mn-lt"/>
                          <a:ea typeface="+mn-ea"/>
                          <a:cs typeface="+mn-cs"/>
                        </a:rPr>
                        <a:t>d’équipes ? </a:t>
                      </a:r>
                    </a:p>
                    <a:p>
                      <a:pPr algn="ctr">
                        <a:lnSpc>
                          <a:spcPct val="107000"/>
                        </a:lnSpc>
                        <a:spcAft>
                          <a:spcPts val="0"/>
                        </a:spcAft>
                      </a:pPr>
                      <a:endParaRPr lang="fr-FR" sz="1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effectLst/>
                          <a:latin typeface="Times New Roman" panose="02020603050405020304" pitchFamily="18" charset="0"/>
                          <a:ea typeface="Calibri" panose="020F0502020204030204" pitchFamily="34" charset="0"/>
                          <a:cs typeface="Times New Roman" panose="02020603050405020304" pitchFamily="18" charset="0"/>
                        </a:rPr>
                        <a:t>Je connais le nombre de paquets (b) et le</a:t>
                      </a:r>
                      <a:r>
                        <a:rPr lang="fr-FR" sz="700" baseline="0" dirty="0" smtClean="0">
                          <a:effectLst/>
                          <a:latin typeface="Times New Roman" panose="02020603050405020304" pitchFamily="18" charset="0"/>
                          <a:ea typeface="Calibri" panose="020F0502020204030204" pitchFamily="34" charset="0"/>
                          <a:cs typeface="Times New Roman" panose="02020603050405020304" pitchFamily="18" charset="0"/>
                        </a:rPr>
                        <a:t> nombre total d’éléments (c)</a:t>
                      </a:r>
                      <a:r>
                        <a:rPr lang="fr-FR" sz="700" dirty="0" smtClean="0">
                          <a:effectLst/>
                          <a:latin typeface="Times New Roman" panose="02020603050405020304" pitchFamily="18" charset="0"/>
                          <a:ea typeface="Calibri" panose="020F0502020204030204" pitchFamily="34" charset="0"/>
                          <a:cs typeface="Times New Roman" panose="02020603050405020304" pitchFamily="18" charset="0"/>
                        </a:rPr>
                        <a:t>, je cherche le nombre d’éléments </a:t>
                      </a:r>
                      <a:r>
                        <a:rPr lang="fr-FR" sz="700" u="sng" dirty="0" smtClean="0">
                          <a:effectLst/>
                          <a:latin typeface="Times New Roman" panose="02020603050405020304" pitchFamily="18" charset="0"/>
                          <a:ea typeface="Calibri" panose="020F0502020204030204" pitchFamily="34" charset="0"/>
                          <a:cs typeface="Times New Roman" panose="02020603050405020304" pitchFamily="18" charset="0"/>
                        </a:rPr>
                        <a:t>par paquet</a:t>
                      </a:r>
                      <a:r>
                        <a:rPr lang="fr-FR" sz="7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fr-FR" sz="700" kern="1200" dirty="0" smtClean="0">
                          <a:solidFill>
                            <a:schemeClr val="tx1"/>
                          </a:solidFill>
                          <a:effectLst/>
                          <a:latin typeface="+mn-lt"/>
                          <a:ea typeface="+mn-ea"/>
                          <a:cs typeface="+mn-cs"/>
                        </a:rPr>
                        <a:t>3 enfants se partagent 18 images. Combien d’images aura chaque </a:t>
                      </a:r>
                    </a:p>
                    <a:p>
                      <a:r>
                        <a:rPr lang="fr-FR" sz="700" kern="1200" dirty="0" smtClean="0">
                          <a:solidFill>
                            <a:schemeClr val="tx1"/>
                          </a:solidFill>
                          <a:effectLst/>
                          <a:latin typeface="+mn-lt"/>
                          <a:ea typeface="+mn-ea"/>
                          <a:cs typeface="+mn-cs"/>
                        </a:rPr>
                        <a:t>enfant? </a:t>
                      </a:r>
                    </a:p>
                    <a:p>
                      <a:pPr algn="ctr">
                        <a:lnSpc>
                          <a:spcPct val="107000"/>
                        </a:lnSpc>
                        <a:spcAft>
                          <a:spcPts val="0"/>
                        </a:spcAft>
                      </a:pPr>
                      <a:endParaRPr lang="fr-FR" sz="1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Je ne dispose pas du nombre d’éléments par paquet.</a:t>
                      </a:r>
                      <a:endParaRPr lang="fr-FR" sz="7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57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Pierre a 17 ans, son père est trois fois plus âgé.</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Je possède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vestes et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pantalons. Combien puis-je former</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 tenues différentes ?</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La longueur de mon terrain est de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15 mètres</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Sa largeur</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est de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9,50 mètres</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Quelle est son aire ?</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Ou</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Mon terrain a une aire de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142,50m²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 une longueur de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mètres</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Combien mesure sa largeur ?</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J’ai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paquets de yaourts. Il y a </a:t>
                      </a:r>
                      <a:r>
                        <a:rPr lang="fr-FR" sz="700" b="1"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yaourts dans chaque paquet. Combien ai-je de yaourts ?</a:t>
                      </a:r>
                      <a:endParaRPr lang="fr-FR" sz="7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Pierre a </a:t>
                      </a:r>
                      <a:r>
                        <a:rPr lang="fr-FR" sz="7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12€</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et veut acheter des paquets de bonbons à </a:t>
                      </a:r>
                      <a:r>
                        <a:rPr lang="fr-FR" sz="7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le paquet. Combien de paquets</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peut-il </a:t>
                      </a:r>
                      <a:r>
                        <a:rPr lang="fr-FR" sz="700" i="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acheter?</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J’ai payé </a:t>
                      </a:r>
                      <a:r>
                        <a:rPr lang="fr-FR" sz="7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40€ </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pour trois bouteilles de sirop. Quel est le prix d’une bouteille ?</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albums coûtent </a:t>
                      </a:r>
                      <a:r>
                        <a:rPr lang="fr-FR" sz="7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6</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Combien coûtent </a:t>
                      </a:r>
                      <a:r>
                        <a:rPr lang="fr-FR" sz="7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fr-FR" sz="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albums ?</a:t>
                      </a:r>
                      <a:endPar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357">
                <a:tc>
                  <a:txBody>
                    <a:bodyPr/>
                    <a:lstStyle/>
                    <a:p>
                      <a:pPr algn="ctr">
                        <a:lnSpc>
                          <a:spcPct val="107000"/>
                        </a:lnSpc>
                        <a:spcAft>
                          <a:spcPts val="0"/>
                        </a:spcAft>
                      </a:pPr>
                      <a:endParaRPr lang="fr-FR" sz="9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endParaRPr lang="fr-FR" sz="9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9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fr-FR" sz="7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9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fr-FR" dirty="0"/>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fr-FR" dirty="0"/>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fr-FR" dirty="0"/>
                    </a:p>
                  </a:txBody>
                  <a:tcPr marL="54304" marR="543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403380">
                <a:tc>
                  <a:txBody>
                    <a:bodyPr/>
                    <a:lstStyle/>
                    <a:p>
                      <a:pPr algn="ctr">
                        <a:lnSpc>
                          <a:spcPct val="107000"/>
                        </a:lnSpc>
                        <a:spcAft>
                          <a:spcPts val="0"/>
                        </a:spcAft>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9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3" action="ppaction://hlinksldjump"/>
                        </a:rPr>
                        <a:t>CP</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3" action="ppaction://hlinksldjump"/>
                        </a:rPr>
                        <a:t>CE1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3" action="ppaction://hlinksldjump"/>
                        </a:rPr>
                        <a:t>CE2</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3" action="ppaction://hlinksldjump"/>
                        </a:rPr>
                        <a:t>CM1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3" action="ppaction://hlinksldjump"/>
                        </a:rPr>
                        <a:t>CM2</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9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4" action="ppaction://hlinksldjump"/>
                        </a:rPr>
                        <a:t>CP</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4" action="ppaction://hlinksldjump"/>
                        </a:rPr>
                        <a:t>CE1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4" action="ppaction://hlinksldjump"/>
                        </a:rPr>
                        <a:t>CE2</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4" action="ppaction://hlinksldjump"/>
                        </a:rPr>
                        <a:t>CM1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4" action="ppaction://hlinksldjump"/>
                        </a:rPr>
                        <a:t>CM2</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8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5" action="ppaction://hlinksldjump"/>
                        </a:rPr>
                        <a:t>CP</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5" action="ppaction://hlinksldjump"/>
                        </a:rPr>
                        <a:t>CE1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5" action="ppaction://hlinksldjump"/>
                        </a:rPr>
                        <a:t>CE2</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5" action="ppaction://hlinksldjump"/>
                        </a:rPr>
                        <a:t>CM1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5" action="ppaction://hlinksldjump"/>
                        </a:rPr>
                        <a:t>CM2</a:t>
                      </a:r>
                      <a:endParaRPr lang="fr-FR" sz="800" i="0" dirty="0">
                        <a:effectLst/>
                        <a:latin typeface="+mn-lt"/>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8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6" action="ppaction://hlinksldjump"/>
                        </a:rPr>
                        <a:t>CP</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6" action="ppaction://hlinksldjump"/>
                        </a:rPr>
                        <a:t>CE1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6" action="ppaction://hlinksldjump"/>
                        </a:rPr>
                        <a:t>CE2</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6" action="ppaction://hlinksldjump"/>
                        </a:rPr>
                        <a:t>CM1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6" action="ppaction://hlinksldjump"/>
                        </a:rPr>
                        <a:t>CM2</a:t>
                      </a:r>
                      <a:endParaRPr lang="fr-FR" sz="800" i="0" dirty="0">
                        <a:effectLst/>
                        <a:latin typeface="+mn-lt"/>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8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7" action="ppaction://hlinksldjump"/>
                        </a:rPr>
                        <a:t>CP</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7" action="ppaction://hlinksldjump"/>
                        </a:rPr>
                        <a:t>CE1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7" action="ppaction://hlinksldjump"/>
                        </a:rPr>
                        <a:t>CE2</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7" action="ppaction://hlinksldjump"/>
                        </a:rPr>
                        <a:t>CM1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7" action="ppaction://hlinksldjump"/>
                        </a:rPr>
                        <a:t>CM2</a:t>
                      </a:r>
                      <a:endParaRPr lang="fr-FR" sz="800" i="0" dirty="0">
                        <a:effectLst/>
                        <a:latin typeface="+mn-lt"/>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8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8" action="ppaction://hlinksldjump"/>
                        </a:rPr>
                        <a:t>CP</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8" action="ppaction://hlinksldjump"/>
                        </a:rPr>
                        <a:t>CE1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8" action="ppaction://hlinksldjump"/>
                        </a:rPr>
                        <a:t>CE2</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8" action="ppaction://hlinksldjump"/>
                        </a:rPr>
                        <a:t>CM1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8" action="ppaction://hlinksldjump"/>
                        </a:rPr>
                        <a:t>CM2</a:t>
                      </a:r>
                      <a:endParaRPr lang="fr-FR" sz="800" i="0" dirty="0">
                        <a:effectLst/>
                        <a:latin typeface="+mn-lt"/>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700" i="1" dirty="0" smtClean="0">
                          <a:effectLst/>
                          <a:latin typeface="Times New Roman" panose="02020603050405020304" pitchFamily="18" charset="0"/>
                          <a:ea typeface="Calibri" panose="020F0502020204030204" pitchFamily="34" charset="0"/>
                          <a:cs typeface="Times New Roman" panose="02020603050405020304" pitchFamily="18" charset="0"/>
                        </a:rPr>
                        <a:t>Exemples de problèmes</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8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fr-FR" sz="800" i="0" dirty="0" smtClean="0">
                          <a:solidFill>
                            <a:srgbClr val="52DE7D"/>
                          </a:solidFill>
                          <a:effectLst/>
                          <a:latin typeface="+mn-lt"/>
                          <a:ea typeface="Calibri" panose="020F0502020204030204" pitchFamily="34" charset="0"/>
                          <a:cs typeface="Times New Roman" panose="02020603050405020304" pitchFamily="18" charset="0"/>
                          <a:hlinkClick r:id="rId9" action="ppaction://hlinksldjump"/>
                        </a:rPr>
                        <a:t>CP</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9" action="ppaction://hlinksldjump"/>
                        </a:rPr>
                        <a:t>CE1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9" action="ppaction://hlinksldjump"/>
                        </a:rPr>
                        <a:t>CE2</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9" action="ppaction://hlinksldjump"/>
                        </a:rPr>
                        <a:t>CM1</a:t>
                      </a:r>
                    </a:p>
                    <a:p>
                      <a:pPr algn="ctr">
                        <a:lnSpc>
                          <a:spcPct val="200000"/>
                        </a:lnSpc>
                        <a:spcAft>
                          <a:spcPts val="0"/>
                        </a:spcAft>
                      </a:pPr>
                      <a:r>
                        <a:rPr lang="fr-FR" sz="800" i="0" dirty="0" smtClean="0">
                          <a:effectLst/>
                          <a:latin typeface="+mn-lt"/>
                          <a:ea typeface="Calibri" panose="020F0502020204030204" pitchFamily="34" charset="0"/>
                          <a:cs typeface="Times New Roman" panose="02020603050405020304" pitchFamily="18" charset="0"/>
                          <a:hlinkClick r:id="rId9" action="ppaction://hlinksldjump"/>
                        </a:rPr>
                        <a:t>CM2</a:t>
                      </a:r>
                      <a:endParaRPr lang="fr-FR" sz="800" i="0" dirty="0">
                        <a:effectLst/>
                        <a:latin typeface="+mn-lt"/>
                        <a:ea typeface="Calibri" panose="020F0502020204030204" pitchFamily="34" charset="0"/>
                        <a:cs typeface="Times New Roman" panose="02020603050405020304" pitchFamily="18" charset="0"/>
                      </a:endParaRPr>
                    </a:p>
                  </a:txBody>
                  <a:tcPr marL="54304" marR="54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3" name="Groupe 2"/>
          <p:cNvGrpSpPr/>
          <p:nvPr/>
        </p:nvGrpSpPr>
        <p:grpSpPr>
          <a:xfrm>
            <a:off x="5821294" y="483477"/>
            <a:ext cx="1533143" cy="674813"/>
            <a:chOff x="5713368" y="688407"/>
            <a:chExt cx="1533143" cy="674813"/>
          </a:xfrm>
        </p:grpSpPr>
        <p:pic>
          <p:nvPicPr>
            <p:cNvPr id="2054" name="Image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3368" y="688407"/>
              <a:ext cx="555087" cy="674813"/>
            </a:xfrm>
            <a:prstGeom prst="rect">
              <a:avLst/>
            </a:prstGeom>
            <a:noFill/>
            <a:extLst>
              <a:ext uri="{909E8E84-426E-40DD-AFC4-6F175D3DCCD1}">
                <a14:hiddenFill xmlns:a14="http://schemas.microsoft.com/office/drawing/2010/main">
                  <a:solidFill>
                    <a:srgbClr val="FFFFFF"/>
                  </a:solidFill>
                </a14:hiddenFill>
              </a:ext>
            </a:extLst>
          </p:spPr>
        </p:pic>
        <p:pic>
          <p:nvPicPr>
            <p:cNvPr id="2053" name="Image 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12730" y="703844"/>
              <a:ext cx="533781" cy="6593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Groupe 1"/>
          <p:cNvGrpSpPr/>
          <p:nvPr/>
        </p:nvGrpSpPr>
        <p:grpSpPr>
          <a:xfrm>
            <a:off x="6015757" y="1539588"/>
            <a:ext cx="5293120" cy="620694"/>
            <a:chOff x="5713368" y="1908522"/>
            <a:chExt cx="5293120" cy="620694"/>
          </a:xfrm>
        </p:grpSpPr>
        <p:pic>
          <p:nvPicPr>
            <p:cNvPr id="2052" name="Image 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13368" y="1950847"/>
              <a:ext cx="699203" cy="559362"/>
            </a:xfrm>
            <a:prstGeom prst="rect">
              <a:avLst/>
            </a:prstGeom>
            <a:noFill/>
            <a:extLst>
              <a:ext uri="{909E8E84-426E-40DD-AFC4-6F175D3DCCD1}">
                <a14:hiddenFill xmlns:a14="http://schemas.microsoft.com/office/drawing/2010/main">
                  <a:solidFill>
                    <a:srgbClr val="FFFFFF"/>
                  </a:solidFill>
                </a14:hiddenFill>
              </a:ext>
            </a:extLst>
          </p:spPr>
        </p:pic>
        <p:pic>
          <p:nvPicPr>
            <p:cNvPr id="2051" name="Image 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46511" y="1908522"/>
              <a:ext cx="639293" cy="601688"/>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 3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780439" y="1908522"/>
              <a:ext cx="669376" cy="620694"/>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3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344450" y="1908522"/>
              <a:ext cx="662038" cy="56574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7" name="Tableau 6"/>
          <p:cNvGraphicFramePr>
            <a:graphicFrameLocks noGrp="1"/>
          </p:cNvGraphicFramePr>
          <p:nvPr>
            <p:extLst>
              <p:ext uri="{D42A27DB-BD31-4B8C-83A1-F6EECF244321}">
                <p14:modId xmlns:p14="http://schemas.microsoft.com/office/powerpoint/2010/main" val="674582898"/>
              </p:ext>
            </p:extLst>
          </p:nvPr>
        </p:nvGraphicFramePr>
        <p:xfrm>
          <a:off x="8292390" y="630254"/>
          <a:ext cx="3264681" cy="613156"/>
        </p:xfrm>
        <a:graphic>
          <a:graphicData uri="http://schemas.openxmlformats.org/drawingml/2006/table">
            <a:tbl>
              <a:tblPr firstRow="1" bandRow="1">
                <a:tableStyleId>{5C22544A-7EE6-4342-B048-85BDC9FD1C3A}</a:tableStyleId>
              </a:tblPr>
              <a:tblGrid>
                <a:gridCol w="3264681"/>
              </a:tblGrid>
              <a:tr h="589497">
                <a:tc>
                  <a:txBody>
                    <a:bodyPr/>
                    <a:lstStyle/>
                    <a:p>
                      <a:pPr>
                        <a:lnSpc>
                          <a:spcPct val="107000"/>
                        </a:lnSpc>
                        <a:spcAft>
                          <a:spcPts val="0"/>
                        </a:spcAft>
                      </a:pPr>
                      <a:r>
                        <a:rPr lang="fr-FR" sz="80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Pour les problèmes quaternaires (sous-catégories 1, 2 et 3) :</a:t>
                      </a:r>
                      <a:endParaRPr lang="fr-FR" sz="20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800" b="1"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 </a:t>
                      </a:r>
                      <a:r>
                        <a:rPr lang="fr-FR" sz="80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représente le nombre d’éléments par paquet</a:t>
                      </a:r>
                      <a:endParaRPr lang="fr-FR" sz="20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800" b="1"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b </a:t>
                      </a:r>
                      <a:r>
                        <a:rPr lang="fr-FR" sz="80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représente le nombre de paquets</a:t>
                      </a:r>
                      <a:endParaRPr lang="fr-FR" sz="200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800" b="1"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c </a:t>
                      </a:r>
                      <a:r>
                        <a:rPr lang="fr-FR" sz="800" dirty="0" smtClean="0">
                          <a:solidFill>
                            <a:schemeClr val="bg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représente le nombre total d’éléments</a:t>
                      </a:r>
                      <a:endParaRPr lang="fr-FR" dirty="0">
                        <a:solidFill>
                          <a:schemeClr val="tx1"/>
                        </a:solidFill>
                      </a:endParaRPr>
                    </a:p>
                  </a:txBody>
                  <a:tcPr>
                    <a:noFill/>
                  </a:tcPr>
                </a:tc>
              </a:tr>
            </a:tbl>
          </a:graphicData>
        </a:graphic>
      </p:graphicFrame>
      <p:sp>
        <p:nvSpPr>
          <p:cNvPr id="14" name="ZoneTexte 13"/>
          <p:cNvSpPr txBox="1"/>
          <p:nvPr/>
        </p:nvSpPr>
        <p:spPr>
          <a:xfrm>
            <a:off x="323897" y="3183536"/>
            <a:ext cx="553998" cy="827261"/>
          </a:xfrm>
          <a:prstGeom prst="rect">
            <a:avLst/>
          </a:prstGeom>
          <a:noFill/>
        </p:spPr>
        <p:txBody>
          <a:bodyPr vert="vert270" wrap="square" rtlCol="0">
            <a:spAutoFit/>
          </a:bodyPr>
          <a:lstStyle/>
          <a:p>
            <a:pPr algn="ctr"/>
            <a:r>
              <a:rPr lang="fr-FR" sz="800" i="1" dirty="0" smtClean="0">
                <a:solidFill>
                  <a:srgbClr val="7030A0"/>
                </a:solidFill>
              </a:rPr>
              <a:t>Problème qui illustre la catégorie</a:t>
            </a:r>
            <a:endParaRPr lang="fr-FR" sz="800" i="1" dirty="0">
              <a:solidFill>
                <a:srgbClr val="7030A0"/>
              </a:solidFill>
            </a:endParaRPr>
          </a:p>
        </p:txBody>
      </p:sp>
      <p:sp>
        <p:nvSpPr>
          <p:cNvPr id="15" name="ZoneTexte 14"/>
          <p:cNvSpPr txBox="1"/>
          <p:nvPr/>
        </p:nvSpPr>
        <p:spPr>
          <a:xfrm>
            <a:off x="303674" y="4010797"/>
            <a:ext cx="553998" cy="866952"/>
          </a:xfrm>
          <a:prstGeom prst="rect">
            <a:avLst/>
          </a:prstGeom>
          <a:noFill/>
        </p:spPr>
        <p:txBody>
          <a:bodyPr vert="vert270" wrap="square" rtlCol="0">
            <a:spAutoFit/>
          </a:bodyPr>
          <a:lstStyle/>
          <a:p>
            <a:pPr algn="ctr"/>
            <a:r>
              <a:rPr lang="fr-FR" sz="800" i="1" dirty="0" smtClean="0">
                <a:solidFill>
                  <a:schemeClr val="tx2">
                    <a:lumMod val="75000"/>
                  </a:schemeClr>
                </a:solidFill>
              </a:rPr>
              <a:t>Problème de référence choisi par l’équipe</a:t>
            </a:r>
            <a:endParaRPr lang="fr-FR" sz="800" i="1" dirty="0">
              <a:solidFill>
                <a:schemeClr val="tx2">
                  <a:lumMod val="75000"/>
                </a:schemeClr>
              </a:solidFill>
            </a:endParaRPr>
          </a:p>
        </p:txBody>
      </p:sp>
      <p:sp>
        <p:nvSpPr>
          <p:cNvPr id="17" name="ZoneTexte 16"/>
          <p:cNvSpPr txBox="1"/>
          <p:nvPr/>
        </p:nvSpPr>
        <p:spPr>
          <a:xfrm>
            <a:off x="509818" y="1250890"/>
            <a:ext cx="307777" cy="948628"/>
          </a:xfrm>
          <a:prstGeom prst="rect">
            <a:avLst/>
          </a:prstGeom>
          <a:noFill/>
        </p:spPr>
        <p:txBody>
          <a:bodyPr vert="vert270" wrap="square" rtlCol="0">
            <a:spAutoFit/>
          </a:bodyPr>
          <a:lstStyle/>
          <a:p>
            <a:pPr algn="ctr"/>
            <a:r>
              <a:rPr lang="fr-FR" sz="800" i="1" dirty="0" smtClean="0">
                <a:solidFill>
                  <a:srgbClr val="00B050"/>
                </a:solidFill>
              </a:rPr>
              <a:t>Catégorie</a:t>
            </a:r>
            <a:endParaRPr lang="fr-FR" sz="800" i="1" dirty="0">
              <a:solidFill>
                <a:srgbClr val="00B050"/>
              </a:solidFill>
            </a:endParaRPr>
          </a:p>
        </p:txBody>
      </p:sp>
    </p:spTree>
    <p:extLst>
      <p:ext uri="{BB962C8B-B14F-4D97-AF65-F5344CB8AC3E}">
        <p14:creationId xmlns:p14="http://schemas.microsoft.com/office/powerpoint/2010/main" val="2334726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84013" y="6492875"/>
            <a:ext cx="5144007" cy="365125"/>
          </a:xfrm>
        </p:spPr>
        <p:txBody>
          <a:bodyPr/>
          <a:lstStyle/>
          <a:p>
            <a:r>
              <a:rPr lang="fr-FR" sz="1050" smtClean="0"/>
              <a:t>Document d'aide à la programmation en résolution de problèmes - Type de problèmes / Classification de Vergnaud   - Coraline Nowicki CPC Circonscription de Dammartin en Goële</a:t>
            </a:r>
            <a:endParaRPr lang="fr-FR" sz="1050" dirty="0"/>
          </a:p>
        </p:txBody>
      </p:sp>
      <p:graphicFrame>
        <p:nvGraphicFramePr>
          <p:cNvPr id="8" name="Tableau 7"/>
          <p:cNvGraphicFramePr>
            <a:graphicFrameLocks noGrp="1"/>
          </p:cNvGraphicFramePr>
          <p:nvPr>
            <p:extLst>
              <p:ext uri="{D42A27DB-BD31-4B8C-83A1-F6EECF244321}">
                <p14:modId xmlns:p14="http://schemas.microsoft.com/office/powerpoint/2010/main" val="3773179295"/>
              </p:ext>
            </p:extLst>
          </p:nvPr>
        </p:nvGraphicFramePr>
        <p:xfrm>
          <a:off x="138806" y="36038"/>
          <a:ext cx="5553656" cy="1555412"/>
        </p:xfrm>
        <a:graphic>
          <a:graphicData uri="http://schemas.openxmlformats.org/drawingml/2006/table">
            <a:tbl>
              <a:tblPr firstRow="1" bandRow="1">
                <a:tableStyleId>{00A15C55-8517-42AA-B614-E9B94910E393}</a:tableStyleId>
              </a:tblPr>
              <a:tblGrid>
                <a:gridCol w="994535"/>
                <a:gridCol w="850005"/>
                <a:gridCol w="1287888"/>
                <a:gridCol w="1197735"/>
                <a:gridCol w="1223493"/>
              </a:tblGrid>
              <a:tr h="285675">
                <a:tc gridSpan="5">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38566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b="1" dirty="0" smtClean="0"/>
                        <a:t>Composition de </a:t>
                      </a:r>
                      <a:r>
                        <a:rPr lang="fr-FR" sz="1050" b="1" smtClean="0"/>
                        <a:t>deux</a:t>
                      </a:r>
                      <a:r>
                        <a:rPr lang="fr-FR" sz="1050" b="1" baseline="0" smtClean="0"/>
                        <a:t> </a:t>
                      </a:r>
                      <a:r>
                        <a:rPr lang="fr-FR" sz="1050" b="1" baseline="0" smtClean="0"/>
                        <a:t>états</a:t>
                      </a:r>
                      <a:endParaRPr lang="fr-FR" sz="1050" b="1" dirty="0" smtClean="0"/>
                    </a:p>
                    <a:p>
                      <a:pPr algn="ctr"/>
                      <a:endParaRPr lang="fr-FR" sz="1050" b="1" dirty="0"/>
                    </a:p>
                  </a:txBody>
                  <a:tcPr/>
                </a:tc>
                <a:tc hMerge="1">
                  <a:txBody>
                    <a:bodyPr/>
                    <a:lstStyle/>
                    <a:p>
                      <a:endParaRPr lang="fr-FR" dirty="0"/>
                    </a:p>
                  </a:txBody>
                  <a:tcPr/>
                </a:tc>
                <a:tc>
                  <a:txBody>
                    <a:bodyPr/>
                    <a:lstStyle/>
                    <a:p>
                      <a:pPr algn="ctr"/>
                      <a:r>
                        <a:rPr lang="fr-FR" sz="1050" dirty="0" smtClean="0">
                          <a:solidFill>
                            <a:schemeClr val="bg1">
                              <a:lumMod val="65000"/>
                            </a:schemeClr>
                          </a:solidFill>
                        </a:rPr>
                        <a:t>Transformation d’un état</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Comparaison</a:t>
                      </a:r>
                      <a:r>
                        <a:rPr lang="fr-FR" sz="1050" baseline="0" dirty="0" smtClean="0">
                          <a:solidFill>
                            <a:schemeClr val="bg1">
                              <a:lumMod val="65000"/>
                            </a:schemeClr>
                          </a:solidFill>
                        </a:rPr>
                        <a:t> d’états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Composition </a:t>
                      </a:r>
                      <a:r>
                        <a:rPr lang="fr-FR" sz="1050" dirty="0" smtClean="0">
                          <a:solidFill>
                            <a:schemeClr val="bg1">
                              <a:lumMod val="65000"/>
                            </a:schemeClr>
                          </a:solidFill>
                        </a:rPr>
                        <a:t>de transformation</a:t>
                      </a:r>
                      <a:endParaRPr lang="fr-FR" sz="1050" b="1" dirty="0">
                        <a:solidFill>
                          <a:schemeClr val="bg1">
                            <a:lumMod val="65000"/>
                          </a:schemeClr>
                        </a:solidFill>
                      </a:endParaRPr>
                    </a:p>
                  </a:txBody>
                  <a:tcPr/>
                </a:tc>
              </a:tr>
              <a:tr h="3856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b="1" dirty="0" smtClean="0"/>
                        <a:t>Recherche du composé</a:t>
                      </a:r>
                    </a:p>
                  </a:txBody>
                  <a:tcPr/>
                </a:tc>
                <a:tc>
                  <a:txBody>
                    <a:bodyPr/>
                    <a:lstStyle/>
                    <a:p>
                      <a:pPr algn="ctr"/>
                      <a:r>
                        <a:rPr lang="fr-FR" sz="1050" dirty="0" smtClean="0">
                          <a:solidFill>
                            <a:schemeClr val="bg1">
                              <a:lumMod val="65000"/>
                            </a:schemeClr>
                          </a:solidFill>
                        </a:rPr>
                        <a:t>Recherche</a:t>
                      </a:r>
                      <a:r>
                        <a:rPr lang="fr-FR" sz="1050" baseline="0" dirty="0" smtClean="0">
                          <a:solidFill>
                            <a:schemeClr val="bg1">
                              <a:lumMod val="65000"/>
                            </a:schemeClr>
                          </a:solidFill>
                        </a:rPr>
                        <a:t> d’une partie</a:t>
                      </a:r>
                      <a:endParaRPr lang="fr-FR" sz="1050" dirty="0">
                        <a:solidFill>
                          <a:schemeClr val="bg1">
                            <a:lumMod val="65000"/>
                          </a:schemeClr>
                        </a:solidFill>
                      </a:endParaRPr>
                    </a:p>
                  </a:txBody>
                  <a:tcPr/>
                </a:tc>
                <a:tc>
                  <a:txBody>
                    <a:bodyPr/>
                    <a:lstStyle/>
                    <a:p>
                      <a:endParaRPr lang="fr-FR" dirty="0"/>
                    </a:p>
                  </a:txBody>
                  <a:tcPr/>
                </a:tc>
                <a:tc>
                  <a:txBody>
                    <a:bodyPr/>
                    <a:lstStyle/>
                    <a:p>
                      <a:endParaRPr lang="fr-FR"/>
                    </a:p>
                  </a:txBody>
                  <a:tcPr/>
                </a:tc>
                <a:tc>
                  <a:txBody>
                    <a:bodyPr/>
                    <a:lstStyle/>
                    <a:p>
                      <a:endParaRPr lang="fr-FR" dirty="0"/>
                    </a:p>
                  </a:txBody>
                  <a:tcPr/>
                </a:tc>
              </a:tr>
              <a:tr h="427652">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pic>
        <p:nvPicPr>
          <p:cNvPr id="9"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353" y="1189265"/>
            <a:ext cx="526157" cy="40218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au 9"/>
          <p:cNvGraphicFramePr>
            <a:graphicFrameLocks noGrp="1"/>
          </p:cNvGraphicFramePr>
          <p:nvPr>
            <p:extLst>
              <p:ext uri="{D42A27DB-BD31-4B8C-83A1-F6EECF244321}">
                <p14:modId xmlns:p14="http://schemas.microsoft.com/office/powerpoint/2010/main" val="703834220"/>
              </p:ext>
            </p:extLst>
          </p:nvPr>
        </p:nvGraphicFramePr>
        <p:xfrm>
          <a:off x="138806" y="1657091"/>
          <a:ext cx="5553656" cy="1344746"/>
        </p:xfrm>
        <a:graphic>
          <a:graphicData uri="http://schemas.openxmlformats.org/drawingml/2006/table">
            <a:tbl>
              <a:tblPr firstRow="1" bandRow="1">
                <a:tableStyleId>{5C22544A-7EE6-4342-B048-85BDC9FD1C3A}</a:tableStyleId>
              </a:tblPr>
              <a:tblGrid>
                <a:gridCol w="579041"/>
                <a:gridCol w="4974615"/>
              </a:tblGrid>
              <a:tr h="570543">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pPr marL="171450" indent="-171450">
                        <a:buFont typeface="Arial" panose="020B0604020202020204" pitchFamily="34" charset="0"/>
                        <a:buChar char="•"/>
                      </a:pPr>
                      <a:r>
                        <a:rPr lang="fr-FR" sz="900" kern="1200" dirty="0" smtClean="0">
                          <a:solidFill>
                            <a:srgbClr val="FFFF00"/>
                          </a:solidFill>
                          <a:effectLst/>
                          <a:latin typeface="+mn-lt"/>
                          <a:ea typeface="+mn-ea"/>
                          <a:cs typeface="+mn-cs"/>
                        </a:rPr>
                        <a:t>Dans un train, il y a 25 passagers dans le premier wagon, 32 passagers dans le deuxième wagon (et 18 dans le troisième wagon).</a:t>
                      </a:r>
                    </a:p>
                    <a:p>
                      <a:r>
                        <a:rPr lang="fr-FR" sz="900" kern="1200" dirty="0" smtClean="0">
                          <a:solidFill>
                            <a:srgbClr val="FFFF00"/>
                          </a:solidFill>
                          <a:effectLst/>
                          <a:latin typeface="+mn-lt"/>
                          <a:ea typeface="+mn-ea"/>
                          <a:cs typeface="+mn-cs"/>
                        </a:rPr>
                        <a:t>      Combien y-a-t-il de passagers au total dans ce train ?</a:t>
                      </a:r>
                    </a:p>
                  </a:txBody>
                  <a:tcPr/>
                </a:tc>
              </a:tr>
              <a:tr h="361074">
                <a:tc>
                  <a:txBody>
                    <a:bodyPr/>
                    <a:lstStyle/>
                    <a:p>
                      <a:endParaRPr lang="fr-FR"/>
                    </a:p>
                  </a:txBody>
                  <a:tcPr/>
                </a:tc>
                <a:tc>
                  <a:txBody>
                    <a:bodyPr/>
                    <a:lstStyle/>
                    <a:p>
                      <a:pPr marL="171450" indent="-171450">
                        <a:buFont typeface="Arial" panose="020B0604020202020204" pitchFamily="34" charset="0"/>
                        <a:buChar char="•"/>
                      </a:pPr>
                      <a:r>
                        <a:rPr lang="fr-FR" sz="900" b="0" i="0" u="none" strike="noStrike" kern="1200" baseline="0" dirty="0" smtClean="0">
                          <a:solidFill>
                            <a:schemeClr val="tx1"/>
                          </a:solidFill>
                          <a:latin typeface="+mn-lt"/>
                          <a:ea typeface="+mn-ea"/>
                          <a:cs typeface="+mn-cs"/>
                        </a:rPr>
                        <a:t>Pour mon anniversaire, </a:t>
                      </a:r>
                      <a:r>
                        <a:rPr lang="fr-FR" sz="900" b="0" i="0" u="none" strike="noStrike" kern="1200" baseline="0" dirty="0" smtClean="0">
                          <a:solidFill>
                            <a:schemeClr val="tx1"/>
                          </a:solidFill>
                          <a:latin typeface="+mn-lt"/>
                          <a:ea typeface="+mn-ea"/>
                          <a:cs typeface="+mn-cs"/>
                        </a:rPr>
                        <a:t>j’ai </a:t>
                      </a:r>
                      <a:r>
                        <a:rPr lang="fr-FR" sz="900" b="0" i="0" u="none" strike="noStrike" kern="1200" baseline="0" dirty="0" smtClean="0">
                          <a:solidFill>
                            <a:schemeClr val="tx1"/>
                          </a:solidFill>
                          <a:latin typeface="+mn-lt"/>
                          <a:ea typeface="+mn-ea"/>
                          <a:cs typeface="+mn-cs"/>
                        </a:rPr>
                        <a:t>invité mes 7 cousins et mes 4 cousines. Combien </a:t>
                      </a:r>
                      <a:r>
                        <a:rPr lang="fr-FR" sz="900" b="0" i="0" u="none" strike="noStrike" kern="1200" baseline="0" dirty="0" smtClean="0">
                          <a:solidFill>
                            <a:schemeClr val="tx1"/>
                          </a:solidFill>
                          <a:latin typeface="+mn-lt"/>
                          <a:ea typeface="+mn-ea"/>
                          <a:cs typeface="+mn-cs"/>
                        </a:rPr>
                        <a:t>y </a:t>
                      </a:r>
                      <a:r>
                        <a:rPr lang="fr-FR" sz="900" b="0" i="0" u="none" strike="noStrike" kern="1200" baseline="0" dirty="0" err="1" smtClean="0">
                          <a:solidFill>
                            <a:schemeClr val="tx1"/>
                          </a:solidFill>
                          <a:latin typeface="+mn-lt"/>
                          <a:ea typeface="+mn-ea"/>
                          <a:cs typeface="+mn-cs"/>
                        </a:rPr>
                        <a:t>aura-t-il</a:t>
                      </a:r>
                      <a:r>
                        <a:rPr lang="fr-FR" sz="900" b="0" i="0" u="none" strike="noStrike" kern="1200" baseline="0" dirty="0" smtClean="0">
                          <a:solidFill>
                            <a:schemeClr val="tx1"/>
                          </a:solidFill>
                          <a:latin typeface="+mn-lt"/>
                          <a:ea typeface="+mn-ea"/>
                          <a:cs typeface="+mn-cs"/>
                        </a:rPr>
                        <a:t> </a:t>
                      </a:r>
                      <a:r>
                        <a:rPr lang="fr-FR" sz="900" b="0" i="0" u="none" strike="noStrike" kern="1200" baseline="0" dirty="0" smtClean="0">
                          <a:solidFill>
                            <a:schemeClr val="tx1"/>
                          </a:solidFill>
                          <a:latin typeface="+mn-lt"/>
                          <a:ea typeface="+mn-ea"/>
                          <a:cs typeface="+mn-cs"/>
                        </a:rPr>
                        <a:t>d’invités ?</a:t>
                      </a:r>
                    </a:p>
                  </a:txBody>
                  <a:tcPr/>
                </a:tc>
              </a:tr>
              <a:tr h="399866">
                <a:tc>
                  <a:txBody>
                    <a:bodyPr/>
                    <a:lstStyle/>
                    <a:p>
                      <a:endParaRPr lang="fr-FR" dirty="0"/>
                    </a:p>
                  </a:txBody>
                  <a:tcPr/>
                </a:tc>
                <a:tc>
                  <a:txBody>
                    <a:bodyPr/>
                    <a:lstStyle/>
                    <a:p>
                      <a:pPr marL="171450" indent="-171450">
                        <a:buFont typeface="Arial" panose="020B0604020202020204" pitchFamily="34" charset="0"/>
                        <a:buChar char="•"/>
                      </a:pPr>
                      <a:r>
                        <a:rPr lang="fr-FR" sz="900" dirty="0" smtClean="0">
                          <a:solidFill>
                            <a:schemeClr val="tx1"/>
                          </a:solidFill>
                        </a:rPr>
                        <a:t>Pour</a:t>
                      </a:r>
                      <a:r>
                        <a:rPr lang="fr-FR" sz="900" baseline="0" dirty="0" smtClean="0">
                          <a:solidFill>
                            <a:schemeClr val="tx1"/>
                          </a:solidFill>
                        </a:rPr>
                        <a:t> équiper Samuel en rollers, son papa l’emmène au magasin d’articles de sport. Le vendeur leur conseille des rollers à 59 € et un casque à 28 €. Combien le papa de Samuel va-t-il payer au total? </a:t>
                      </a:r>
                      <a:endParaRPr lang="fr-FR" sz="900" dirty="0">
                        <a:solidFill>
                          <a:schemeClr val="tx1"/>
                        </a:solidFill>
                      </a:endParaRPr>
                    </a:p>
                  </a:txBody>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188209921"/>
              </p:ext>
            </p:extLst>
          </p:nvPr>
        </p:nvGraphicFramePr>
        <p:xfrm>
          <a:off x="138806" y="3158505"/>
          <a:ext cx="5553656" cy="1645920"/>
        </p:xfrm>
        <a:graphic>
          <a:graphicData uri="http://schemas.openxmlformats.org/drawingml/2006/table">
            <a:tbl>
              <a:tblPr firstRow="1" bandRow="1">
                <a:tableStyleId>{5C22544A-7EE6-4342-B048-85BDC9FD1C3A}</a:tableStyleId>
              </a:tblPr>
              <a:tblGrid>
                <a:gridCol w="569532"/>
                <a:gridCol w="4984124"/>
              </a:tblGrid>
              <a:tr h="861920">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sz="700" dirty="0" smtClean="0"/>
                    </a:p>
                    <a:p>
                      <a:endParaRPr lang="fr-FR" dirty="0"/>
                    </a:p>
                  </a:txBody>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le train, il y a 125 passagers dans le premier wagon, 37 passagers dans le deuxième </a:t>
                      </a:r>
                    </a:p>
                    <a:p>
                      <a:r>
                        <a:rPr lang="fr-FR" sz="900" b="1" kern="1200" dirty="0" smtClean="0">
                          <a:solidFill>
                            <a:srgbClr val="FFFF00"/>
                          </a:solidFill>
                          <a:effectLst/>
                          <a:latin typeface="+mn-lt"/>
                          <a:ea typeface="+mn-ea"/>
                          <a:cs typeface="+mn-cs"/>
                        </a:rPr>
                        <a:t>wagon et 8 dans le troisième wagon. Combien y-a-t-il de passagers au total dans ce train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Un album peut contenir 650 photos. </a:t>
                      </a:r>
                      <a:r>
                        <a:rPr lang="fr-FR" sz="900" b="1" kern="1200" dirty="0" smtClean="0">
                          <a:solidFill>
                            <a:srgbClr val="FFFF00"/>
                          </a:solidFill>
                          <a:effectLst/>
                          <a:latin typeface="+mn-lt"/>
                          <a:ea typeface="+mn-ea"/>
                          <a:cs typeface="+mn-cs"/>
                        </a:rPr>
                        <a:t>Lucie a </a:t>
                      </a:r>
                      <a:r>
                        <a:rPr lang="fr-FR" sz="900" b="1" kern="1200" dirty="0" smtClean="0">
                          <a:solidFill>
                            <a:srgbClr val="FFFF00"/>
                          </a:solidFill>
                          <a:effectLst/>
                          <a:latin typeface="+mn-lt"/>
                          <a:ea typeface="+mn-ea"/>
                          <a:cs typeface="+mn-cs"/>
                        </a:rPr>
                        <a:t>287 photos et </a:t>
                      </a:r>
                      <a:r>
                        <a:rPr lang="fr-FR" sz="900" b="1" kern="1200" dirty="0" smtClean="0">
                          <a:solidFill>
                            <a:srgbClr val="FFFF00"/>
                          </a:solidFill>
                          <a:effectLst/>
                          <a:latin typeface="+mn-lt"/>
                          <a:ea typeface="+mn-ea"/>
                          <a:cs typeface="+mn-cs"/>
                        </a:rPr>
                        <a:t>Léo en </a:t>
                      </a:r>
                      <a:r>
                        <a:rPr lang="fr-FR" sz="900" b="1" kern="1200" dirty="0" smtClean="0">
                          <a:solidFill>
                            <a:srgbClr val="FFFF00"/>
                          </a:solidFill>
                          <a:effectLst/>
                          <a:latin typeface="+mn-lt"/>
                          <a:ea typeface="+mn-ea"/>
                          <a:cs typeface="+mn-cs"/>
                        </a:rPr>
                        <a:t>a 372. L’album peut-il contenir toutes les photos de </a:t>
                      </a:r>
                      <a:r>
                        <a:rPr lang="fr-FR" sz="900" b="1" kern="1200" dirty="0" smtClean="0">
                          <a:solidFill>
                            <a:srgbClr val="FFFF00"/>
                          </a:solidFill>
                          <a:effectLst/>
                          <a:latin typeface="+mn-lt"/>
                          <a:ea typeface="+mn-ea"/>
                          <a:cs typeface="+mn-cs"/>
                        </a:rPr>
                        <a:t>Lucie et </a:t>
                      </a:r>
                      <a:r>
                        <a:rPr lang="fr-FR" sz="900" b="1" kern="1200" dirty="0" smtClean="0">
                          <a:solidFill>
                            <a:srgbClr val="FFFF00"/>
                          </a:solidFill>
                          <a:effectLst/>
                          <a:latin typeface="+mn-lt"/>
                          <a:ea typeface="+mn-ea"/>
                          <a:cs typeface="+mn-cs"/>
                        </a:rPr>
                        <a:t>Léo?</a:t>
                      </a:r>
                    </a:p>
                    <a:p>
                      <a:pPr marL="171450" indent="-171450">
                        <a:buFont typeface="Arial" panose="020B0604020202020204" pitchFamily="34" charset="0"/>
                        <a:buChar char="•"/>
                      </a:pPr>
                      <a:r>
                        <a:rPr lang="fr-FR" sz="900" kern="1200" dirty="0" smtClean="0">
                          <a:solidFill>
                            <a:srgbClr val="FFFF00"/>
                          </a:solidFill>
                          <a:effectLst/>
                          <a:latin typeface="+mn-lt"/>
                          <a:ea typeface="+mn-ea"/>
                          <a:cs typeface="+mn-cs"/>
                        </a:rPr>
                        <a:t>Léo </a:t>
                      </a:r>
                      <a:r>
                        <a:rPr lang="fr-FR" sz="900" kern="1200" dirty="0" smtClean="0">
                          <a:solidFill>
                            <a:srgbClr val="FFFF00"/>
                          </a:solidFill>
                          <a:effectLst/>
                          <a:latin typeface="+mn-lt"/>
                          <a:ea typeface="+mn-ea"/>
                          <a:cs typeface="+mn-cs"/>
                        </a:rPr>
                        <a:t>passe 15 minutes chez le coiffeur, 25 minutes à la piscine, puis 10 minutes à ranger ses </a:t>
                      </a:r>
                    </a:p>
                    <a:p>
                      <a:r>
                        <a:rPr lang="fr-FR" sz="900" kern="1200" dirty="0" smtClean="0">
                          <a:solidFill>
                            <a:srgbClr val="FFFF00"/>
                          </a:solidFill>
                          <a:effectLst/>
                          <a:latin typeface="+mn-lt"/>
                          <a:ea typeface="+mn-ea"/>
                          <a:cs typeface="+mn-cs"/>
                        </a:rPr>
                        <a:t>affaires. </a:t>
                      </a:r>
                      <a:r>
                        <a:rPr lang="fr-FR" sz="900" kern="1200" dirty="0" smtClean="0">
                          <a:solidFill>
                            <a:srgbClr val="FFFF00"/>
                          </a:solidFill>
                          <a:effectLst/>
                          <a:latin typeface="+mn-lt"/>
                          <a:ea typeface="+mn-ea"/>
                          <a:cs typeface="+mn-cs"/>
                        </a:rPr>
                        <a:t>Léo </a:t>
                      </a:r>
                      <a:r>
                        <a:rPr lang="fr-FR" sz="900" kern="1200" dirty="0" smtClean="0">
                          <a:solidFill>
                            <a:srgbClr val="FFFF00"/>
                          </a:solidFill>
                          <a:effectLst/>
                          <a:latin typeface="+mn-lt"/>
                          <a:ea typeface="+mn-ea"/>
                          <a:cs typeface="+mn-cs"/>
                        </a:rPr>
                        <a:t>peut-il tout faire en 45 minutes? </a:t>
                      </a:r>
                      <a:endParaRPr lang="fr-FR" sz="900" b="0" kern="1200" dirty="0">
                        <a:solidFill>
                          <a:srgbClr val="FFFF00"/>
                        </a:solidFill>
                        <a:effectLst/>
                        <a:latin typeface="+mn-lt"/>
                        <a:ea typeface="+mn-ea"/>
                        <a:cs typeface="+mn-cs"/>
                      </a:endParaRPr>
                    </a:p>
                  </a:txBody>
                  <a:tcPr/>
                </a:tc>
              </a:tr>
              <a:tr h="344768">
                <a:tc>
                  <a:txBody>
                    <a:bodyPr/>
                    <a:lstStyle/>
                    <a:p>
                      <a:endParaRPr lang="fr-FR"/>
                    </a:p>
                  </a:txBody>
                  <a:tcPr/>
                </a:tc>
                <a:tc>
                  <a:txBody>
                    <a:bodyPr/>
                    <a:lstStyle/>
                    <a:p>
                      <a:pPr marL="171450" indent="-171450">
                        <a:buFont typeface="Arial" panose="020B0604020202020204" pitchFamily="34" charset="0"/>
                        <a:buChar char="•"/>
                      </a:pPr>
                      <a:r>
                        <a:rPr lang="fr-FR" sz="900" b="0" i="0" u="none" strike="noStrike" kern="1200" baseline="0" dirty="0" smtClean="0">
                          <a:solidFill>
                            <a:schemeClr val="tx1"/>
                          </a:solidFill>
                          <a:latin typeface="+mn-lt"/>
                          <a:ea typeface="+mn-ea"/>
                          <a:cs typeface="+mn-cs"/>
                        </a:rPr>
                        <a:t>Pour son anniversaire, Magalie reçoit 15€ de sa grand-mère et 38€ de ses parents.</a:t>
                      </a:r>
                    </a:p>
                    <a:p>
                      <a:r>
                        <a:rPr lang="fr-FR" sz="900" b="0" i="0" u="none" strike="noStrike" kern="1200" baseline="0" dirty="0" smtClean="0">
                          <a:solidFill>
                            <a:schemeClr val="tx1"/>
                          </a:solidFill>
                          <a:latin typeface="+mn-lt"/>
                          <a:ea typeface="+mn-ea"/>
                          <a:cs typeface="+mn-cs"/>
                        </a:rPr>
                        <a:t>Combien Magalie a-t-elle reçu d’argent en tout pour son anniversaire ?</a:t>
                      </a:r>
                      <a:endParaRPr lang="fr-FR" sz="900" kern="1200" dirty="0" smtClean="0">
                        <a:solidFill>
                          <a:schemeClr val="accent2"/>
                        </a:solidFill>
                        <a:effectLst/>
                        <a:latin typeface="+mn-lt"/>
                        <a:ea typeface="+mn-ea"/>
                        <a:cs typeface="+mn-cs"/>
                      </a:endParaRPr>
                    </a:p>
                  </a:txBody>
                  <a:tcPr/>
                </a:tc>
              </a:tr>
              <a:tr h="352722">
                <a:tc>
                  <a:txBody>
                    <a:bodyPr/>
                    <a:lstStyle/>
                    <a:p>
                      <a:endParaRPr lang="fr-FR" dirty="0"/>
                    </a:p>
                  </a:txBody>
                  <a:tcPr/>
                </a:tc>
                <a:tc>
                  <a:txBody>
                    <a:bodyPr/>
                    <a:lstStyle/>
                    <a:p>
                      <a:pPr marL="171450" indent="-171450">
                        <a:buFont typeface="Arial" panose="020B0604020202020204" pitchFamily="34" charset="0"/>
                        <a:buChar char="•"/>
                      </a:pPr>
                      <a:endParaRPr lang="fr-FR" sz="900" dirty="0">
                        <a:solidFill>
                          <a:schemeClr val="tx1"/>
                        </a:solidFill>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459241739"/>
              </p:ext>
            </p:extLst>
          </p:nvPr>
        </p:nvGraphicFramePr>
        <p:xfrm>
          <a:off x="138806" y="4857723"/>
          <a:ext cx="5553656" cy="1584960"/>
        </p:xfrm>
        <a:graphic>
          <a:graphicData uri="http://schemas.openxmlformats.org/drawingml/2006/table">
            <a:tbl>
              <a:tblPr firstRow="1" bandRow="1">
                <a:tableStyleId>{5C22544A-7EE6-4342-B048-85BDC9FD1C3A}</a:tableStyleId>
              </a:tblPr>
              <a:tblGrid>
                <a:gridCol w="569532"/>
                <a:gridCol w="4984124"/>
              </a:tblGrid>
              <a:tr h="733653">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700" dirty="0" smtClean="0"/>
                    </a:p>
                    <a:p>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Trois avions se sont posés à l’aéroport : il y avait 825 passagers dans le premier avion, 237 passagers dans le deuxième avion et 358 dans le troisième avion. Combien de passagers au total ont-ils  débarqué?</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 </a:t>
                      </a:r>
                      <a:r>
                        <a:rPr lang="fr-FR" sz="900" kern="1200" dirty="0" smtClean="0">
                          <a:solidFill>
                            <a:srgbClr val="FFFF00"/>
                          </a:solidFill>
                          <a:effectLst/>
                          <a:latin typeface="+mn-lt"/>
                          <a:ea typeface="+mn-ea"/>
                          <a:cs typeface="+mn-cs"/>
                        </a:rPr>
                        <a:t>Léo passe 15 minutes chez le coiffeur, 20 minutes au supermarché, 1 heure à son cours de </a:t>
                      </a:r>
                    </a:p>
                    <a:p>
                      <a:r>
                        <a:rPr lang="fr-FR" sz="900" kern="1200" dirty="0" smtClean="0">
                          <a:solidFill>
                            <a:srgbClr val="FFFF00"/>
                          </a:solidFill>
                          <a:effectLst/>
                          <a:latin typeface="+mn-lt"/>
                          <a:ea typeface="+mn-ea"/>
                          <a:cs typeface="+mn-cs"/>
                        </a:rPr>
                        <a:t>       natation puis 15 minutes à ranger ses affaires. Léo peut-il tout faire en deux heures? </a:t>
                      </a:r>
                      <a:endParaRPr lang="fr-FR" sz="900" b="1" kern="1200" dirty="0">
                        <a:solidFill>
                          <a:srgbClr val="FFFF00"/>
                        </a:solidFill>
                        <a:effectLst/>
                        <a:latin typeface="+mn-lt"/>
                        <a:ea typeface="+mn-ea"/>
                        <a:cs typeface="+mn-cs"/>
                      </a:endParaRPr>
                    </a:p>
                  </a:txBody>
                  <a:tcPr/>
                </a:tc>
              </a:tr>
              <a:tr h="345248">
                <a:tc>
                  <a:txBody>
                    <a:bodyPr/>
                    <a:lstStyle/>
                    <a:p>
                      <a:endParaRPr lang="fr-FR"/>
                    </a:p>
                  </a:txBody>
                  <a:tcPr/>
                </a:tc>
                <a:tc>
                  <a:txBody>
                    <a:bodyPr/>
                    <a:lstStyle/>
                    <a:p>
                      <a:pPr marL="171450" indent="-171450">
                        <a:buFont typeface="Arial" panose="020B0604020202020204" pitchFamily="34" charset="0"/>
                        <a:buChar char="•"/>
                      </a:pPr>
                      <a:r>
                        <a:rPr lang="fr-FR" sz="900" b="0" i="0" u="none" strike="noStrike" kern="1200" baseline="0" dirty="0" smtClean="0">
                          <a:solidFill>
                            <a:schemeClr val="tx1"/>
                          </a:solidFill>
                          <a:latin typeface="+mn-lt"/>
                          <a:ea typeface="+mn-ea"/>
                          <a:cs typeface="+mn-cs"/>
                        </a:rPr>
                        <a:t>Pour son anniversaire Magalie reçoit 56€ de sa grand-mère et 39€ de sa tante. Combien Magalie a-t-elle reçu d’argent au total ?</a:t>
                      </a:r>
                      <a:endParaRPr lang="fr-FR" sz="900" dirty="0">
                        <a:solidFill>
                          <a:schemeClr val="tx1"/>
                        </a:solidFill>
                      </a:endParaRPr>
                    </a:p>
                  </a:txBody>
                  <a:tcPr/>
                </a:tc>
              </a:tr>
              <a:tr h="345248">
                <a:tc>
                  <a:txBody>
                    <a:bodyPr/>
                    <a:lstStyle/>
                    <a:p>
                      <a:endParaRPr lang="fr-FR" dirty="0"/>
                    </a:p>
                  </a:txBody>
                  <a:tcPr/>
                </a:tc>
                <a:tc>
                  <a:txBody>
                    <a:bodyPr/>
                    <a:lstStyle/>
                    <a:p>
                      <a:pPr marL="171450" indent="-171450">
                        <a:buFont typeface="Arial" panose="020B0604020202020204" pitchFamily="34" charset="0"/>
                        <a:buChar char="•"/>
                      </a:pPr>
                      <a:r>
                        <a:rPr lang="fr-FR" sz="900" b="0" i="0" u="none" strike="noStrike" kern="1200" baseline="0" dirty="0" smtClean="0">
                          <a:solidFill>
                            <a:schemeClr val="tx1"/>
                          </a:solidFill>
                          <a:latin typeface="+mn-lt"/>
                          <a:ea typeface="+mn-ea"/>
                          <a:cs typeface="+mn-cs"/>
                        </a:rPr>
                        <a:t>A la rentrée le maître compte les gommes avant de les distribuer. Dans une boîte, il en trouve 132, dans une autre 75 et dans une troisième 14. Combien y-a-t-il de gommes en tout ?</a:t>
                      </a:r>
                      <a:endParaRPr lang="fr-FR" sz="900" dirty="0">
                        <a:solidFill>
                          <a:schemeClr val="tx1"/>
                        </a:solidFill>
                      </a:endParaRPr>
                    </a:p>
                  </a:txBody>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446035366"/>
              </p:ext>
            </p:extLst>
          </p:nvPr>
        </p:nvGraphicFramePr>
        <p:xfrm>
          <a:off x="5945031" y="86543"/>
          <a:ext cx="6135352" cy="3136030"/>
        </p:xfrm>
        <a:graphic>
          <a:graphicData uri="http://schemas.openxmlformats.org/drawingml/2006/table">
            <a:tbl>
              <a:tblPr firstRow="1" bandRow="1">
                <a:tableStyleId>{5C22544A-7EE6-4342-B048-85BDC9FD1C3A}</a:tableStyleId>
              </a:tblPr>
              <a:tblGrid>
                <a:gridCol w="629185"/>
                <a:gridCol w="5506167"/>
              </a:tblGrid>
              <a:tr h="480237">
                <a:tc>
                  <a:txBody>
                    <a:bodyPr/>
                    <a:lstStyle/>
                    <a:p>
                      <a:r>
                        <a:rPr lang="fr-FR" dirty="0" smtClean="0"/>
                        <a:t>CM1</a:t>
                      </a:r>
                      <a:endParaRPr lang="fr-FR" dirty="0"/>
                    </a:p>
                  </a:txBody>
                  <a:tcPr>
                    <a:solidFill>
                      <a:srgbClr val="E0923C"/>
                    </a:solidFill>
                  </a:tcPr>
                </a:tc>
                <a:tc>
                  <a:txBody>
                    <a:bodyPr/>
                    <a:lstStyle/>
                    <a:p>
                      <a:endParaRPr lang="fr-FR" sz="900" b="1" i="0" u="none" strike="noStrike" kern="1200" baseline="0" dirty="0" smtClean="0">
                        <a:solidFill>
                          <a:schemeClr val="tx1"/>
                        </a:solidFill>
                        <a:latin typeface="+mn-lt"/>
                        <a:ea typeface="+mn-ea"/>
                        <a:cs typeface="+mn-cs"/>
                      </a:endParaRPr>
                    </a:p>
                  </a:txBody>
                  <a:tcPr/>
                </a:tc>
              </a:tr>
              <a:tr h="684184">
                <a:tc>
                  <a:txBody>
                    <a:bodyPr/>
                    <a:lstStyle/>
                    <a:p>
                      <a:endParaRPr lang="fr-FR"/>
                    </a:p>
                  </a:txBody>
                  <a:tcPr/>
                </a:tc>
                <a:tc>
                  <a:txBody>
                    <a:bodyPr/>
                    <a:lstStyle/>
                    <a:p>
                      <a:endParaRPr lang="fr-FR" sz="900" dirty="0">
                        <a:solidFill>
                          <a:schemeClr val="tx1"/>
                        </a:solidFill>
                      </a:endParaRPr>
                    </a:p>
                  </a:txBody>
                  <a:tcPr/>
                </a:tc>
              </a:tr>
              <a:tr h="546227">
                <a:tc>
                  <a:txBody>
                    <a:bodyPr/>
                    <a:lstStyle/>
                    <a:p>
                      <a:endParaRPr lang="fr-FR" dirty="0"/>
                    </a:p>
                  </a:txBody>
                  <a:tcPr/>
                </a:tc>
                <a:tc>
                  <a:txBody>
                    <a:bodyPr/>
                    <a:lstStyle/>
                    <a:p>
                      <a:endParaRPr lang="fr-FR" sz="900" dirty="0">
                        <a:solidFill>
                          <a:schemeClr val="tx1"/>
                        </a:solidFill>
                      </a:endParaRPr>
                    </a:p>
                  </a:txBody>
                  <a:tcPr/>
                </a:tc>
              </a:tr>
              <a:tr h="1425382">
                <a:tc>
                  <a:txBody>
                    <a:bodyPr/>
                    <a:lstStyle/>
                    <a:p>
                      <a:endParaRPr lang="fr-FR" dirty="0"/>
                    </a:p>
                  </a:txBody>
                  <a:tcPr/>
                </a:tc>
                <a:tc>
                  <a:txBody>
                    <a:bodyPr/>
                    <a:lstStyle/>
                    <a:p>
                      <a:endParaRPr lang="fr-FR" sz="900" dirty="0" smtClean="0">
                        <a:solidFill>
                          <a:schemeClr val="tx1"/>
                        </a:solidFill>
                      </a:endParaRPr>
                    </a:p>
                    <a:p>
                      <a:endParaRPr lang="fr-FR" sz="900" dirty="0" smtClean="0">
                        <a:solidFill>
                          <a:schemeClr val="tx1"/>
                        </a:solidFill>
                      </a:endParaRPr>
                    </a:p>
                    <a:p>
                      <a:endParaRPr lang="fr-FR" sz="900" dirty="0" smtClean="0">
                        <a:solidFill>
                          <a:schemeClr val="tx1"/>
                        </a:solidFill>
                      </a:endParaRPr>
                    </a:p>
                    <a:p>
                      <a:endParaRPr lang="fr-FR" sz="900" b="0" i="0" u="none" strike="noStrike" kern="1200" baseline="0" dirty="0" smtClean="0">
                        <a:solidFill>
                          <a:schemeClr val="dk1"/>
                        </a:solidFill>
                        <a:latin typeface="+mn-lt"/>
                        <a:ea typeface="+mn-ea"/>
                        <a:cs typeface="+mn-cs"/>
                      </a:endParaRPr>
                    </a:p>
                    <a:p>
                      <a:endParaRPr lang="fr-FR" sz="900" b="0" i="0" u="none" strike="noStrike" kern="1200" baseline="0" dirty="0" smtClean="0">
                        <a:solidFill>
                          <a:schemeClr val="dk1"/>
                        </a:solidFill>
                        <a:latin typeface="+mn-lt"/>
                        <a:ea typeface="+mn-ea"/>
                        <a:cs typeface="+mn-cs"/>
                      </a:endParaRPr>
                    </a:p>
                    <a:p>
                      <a:endParaRPr lang="fr-FR" sz="9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4115073224"/>
              </p:ext>
            </p:extLst>
          </p:nvPr>
        </p:nvGraphicFramePr>
        <p:xfrm>
          <a:off x="5945031" y="3342697"/>
          <a:ext cx="6135352" cy="3099985"/>
        </p:xfrm>
        <a:graphic>
          <a:graphicData uri="http://schemas.openxmlformats.org/drawingml/2006/table">
            <a:tbl>
              <a:tblPr firstRow="1" bandRow="1">
                <a:tableStyleId>{5C22544A-7EE6-4342-B048-85BDC9FD1C3A}</a:tableStyleId>
              </a:tblPr>
              <a:tblGrid>
                <a:gridCol w="629185"/>
                <a:gridCol w="5506167"/>
              </a:tblGrid>
              <a:tr h="1324498">
                <a:tc>
                  <a:txBody>
                    <a:bodyPr/>
                    <a:lstStyle/>
                    <a:p>
                      <a:r>
                        <a:rPr lang="fr-FR" sz="1800" dirty="0" smtClean="0"/>
                        <a:t>CM2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Avec les entiers jusqu’aux milliards, avec les décimaux jusqu’à</a:t>
                      </a:r>
                      <a:r>
                        <a:rPr lang="fr-FR" sz="700" baseline="0" dirty="0" smtClean="0"/>
                        <a:t> 3 décimales</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397349">
                <a:tc>
                  <a:txBody>
                    <a:bodyPr/>
                    <a:lstStyle/>
                    <a:p>
                      <a:endParaRPr lang="fr-FR"/>
                    </a:p>
                  </a:txBody>
                  <a:tcPr/>
                </a:tc>
                <a:tc>
                  <a:txBody>
                    <a:bodyPr/>
                    <a:lstStyle/>
                    <a:p>
                      <a:endParaRPr lang="fr-FR" sz="1050" dirty="0">
                        <a:solidFill>
                          <a:schemeClr val="tx1"/>
                        </a:solidFill>
                      </a:endParaRPr>
                    </a:p>
                  </a:txBody>
                  <a:tcPr/>
                </a:tc>
              </a:tr>
              <a:tr h="397349">
                <a:tc>
                  <a:txBody>
                    <a:bodyPr/>
                    <a:lstStyle/>
                    <a:p>
                      <a:endParaRPr lang="fr-FR" dirty="0"/>
                    </a:p>
                  </a:txBody>
                  <a:tcPr/>
                </a:tc>
                <a:tc>
                  <a:txBody>
                    <a:bodyPr/>
                    <a:lstStyle/>
                    <a:p>
                      <a:endParaRPr lang="fr-FR" sz="1050" dirty="0">
                        <a:solidFill>
                          <a:schemeClr val="tx1"/>
                        </a:solidFill>
                      </a:endParaRPr>
                    </a:p>
                  </a:txBody>
                  <a:tcPr/>
                </a:tc>
              </a:tr>
              <a:tr h="980789">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3" name="Image 2">
            <a:hlinkClick r:id="rId4" action="ppaction://hlinksldjump"/>
          </p:cNvPr>
          <p:cNvPicPr>
            <a:picLocks noChangeAspect="1"/>
          </p:cNvPicPr>
          <p:nvPr/>
        </p:nvPicPr>
        <p:blipFill>
          <a:blip r:embed="rId5">
            <a:clrChange>
              <a:clrFrom>
                <a:srgbClr val="FEFEFE"/>
              </a:clrFrom>
              <a:clrTo>
                <a:srgbClr val="FEFEFE">
                  <a:alpha val="0"/>
                </a:srgbClr>
              </a:clrTo>
            </a:clrChange>
            <a:duotone>
              <a:schemeClr val="accent2">
                <a:shade val="45000"/>
                <a:satMod val="135000"/>
              </a:schemeClr>
              <a:prstClr val="white"/>
            </a:duotone>
          </a:blip>
          <a:stretch>
            <a:fillRect/>
          </a:stretch>
        </p:blipFill>
        <p:spPr>
          <a:xfrm>
            <a:off x="138806" y="6306074"/>
            <a:ext cx="767300" cy="491509"/>
          </a:xfrm>
          <a:prstGeom prst="rect">
            <a:avLst/>
          </a:prstGeom>
        </p:spPr>
      </p:pic>
    </p:spTree>
    <p:extLst>
      <p:ext uri="{BB962C8B-B14F-4D97-AF65-F5344CB8AC3E}">
        <p14:creationId xmlns:p14="http://schemas.microsoft.com/office/powerpoint/2010/main" val="4199261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8560024"/>
              </p:ext>
            </p:extLst>
          </p:nvPr>
        </p:nvGraphicFramePr>
        <p:xfrm>
          <a:off x="138806" y="36036"/>
          <a:ext cx="5553656" cy="1656929"/>
        </p:xfrm>
        <a:graphic>
          <a:graphicData uri="http://schemas.openxmlformats.org/drawingml/2006/table">
            <a:tbl>
              <a:tblPr firstRow="1" bandRow="1">
                <a:tableStyleId>{00A15C55-8517-42AA-B614-E9B94910E393}</a:tableStyleId>
              </a:tblPr>
              <a:tblGrid>
                <a:gridCol w="897514"/>
                <a:gridCol w="947026"/>
                <a:gridCol w="1287888"/>
                <a:gridCol w="1197735"/>
                <a:gridCol w="1223493"/>
              </a:tblGrid>
              <a:tr h="306947">
                <a:tc gridSpan="5">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34281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b="1" dirty="0" smtClean="0"/>
                        <a:t>Composition de deux</a:t>
                      </a:r>
                      <a:r>
                        <a:rPr lang="fr-FR" sz="1050" b="1" baseline="0" dirty="0" smtClean="0"/>
                        <a:t> états</a:t>
                      </a:r>
                      <a:endParaRPr lang="fr-FR" sz="1050" b="1" dirty="0" smtClean="0"/>
                    </a:p>
                    <a:p>
                      <a:pPr algn="ctr"/>
                      <a:endParaRPr lang="fr-FR" sz="1050" b="1" dirty="0"/>
                    </a:p>
                  </a:txBody>
                  <a:tcPr/>
                </a:tc>
                <a:tc hMerge="1">
                  <a:txBody>
                    <a:bodyPr/>
                    <a:lstStyle/>
                    <a:p>
                      <a:endParaRPr lang="fr-FR" dirty="0"/>
                    </a:p>
                  </a:txBody>
                  <a:tcPr/>
                </a:tc>
                <a:tc>
                  <a:txBody>
                    <a:bodyPr/>
                    <a:lstStyle/>
                    <a:p>
                      <a:pPr algn="ctr"/>
                      <a:r>
                        <a:rPr lang="fr-FR" sz="1050" dirty="0" smtClean="0">
                          <a:solidFill>
                            <a:schemeClr val="bg1">
                              <a:lumMod val="65000"/>
                            </a:schemeClr>
                          </a:solidFill>
                        </a:rPr>
                        <a:t>Transformation d’un état</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Comparaison</a:t>
                      </a:r>
                      <a:r>
                        <a:rPr lang="fr-FR" sz="1050" baseline="0" dirty="0" smtClean="0">
                          <a:solidFill>
                            <a:schemeClr val="bg1">
                              <a:lumMod val="65000"/>
                            </a:schemeClr>
                          </a:solidFill>
                        </a:rPr>
                        <a:t> d’états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Composition de transformation</a:t>
                      </a:r>
                      <a:endParaRPr lang="fr-FR" sz="1050" b="1" dirty="0">
                        <a:solidFill>
                          <a:schemeClr val="bg1">
                            <a:lumMod val="65000"/>
                          </a:schemeClr>
                        </a:solidFill>
                      </a:endParaRPr>
                    </a:p>
                  </a:txBody>
                  <a:tcPr/>
                </a:tc>
              </a:tr>
              <a:tr h="3580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dirty="0" smtClean="0">
                          <a:solidFill>
                            <a:schemeClr val="bg1">
                              <a:lumMod val="65000"/>
                            </a:schemeClr>
                          </a:solidFill>
                        </a:rPr>
                        <a:t>Recherche du composé</a:t>
                      </a:r>
                    </a:p>
                  </a:txBody>
                  <a:tcPr/>
                </a:tc>
                <a:tc>
                  <a:txBody>
                    <a:bodyPr/>
                    <a:lstStyle/>
                    <a:p>
                      <a:pPr algn="ctr"/>
                      <a:r>
                        <a:rPr lang="fr-FR" sz="1050" b="1" dirty="0" smtClean="0"/>
                        <a:t>Recherche</a:t>
                      </a:r>
                      <a:r>
                        <a:rPr lang="fr-FR" sz="1050" b="1" baseline="0" dirty="0" smtClean="0"/>
                        <a:t> d’une partie</a:t>
                      </a:r>
                      <a:endParaRPr lang="fr-FR" sz="1050" b="1" dirty="0">
                        <a:solidFill>
                          <a:schemeClr val="tx1"/>
                        </a:solidFill>
                      </a:endParaRPr>
                    </a:p>
                  </a:txBody>
                  <a:tcPr/>
                </a:tc>
                <a:tc>
                  <a:txBody>
                    <a:bodyPr/>
                    <a:lstStyle/>
                    <a:p>
                      <a:endParaRPr lang="fr-FR" dirty="0"/>
                    </a:p>
                  </a:txBody>
                  <a:tcPr/>
                </a:tc>
                <a:tc>
                  <a:txBody>
                    <a:bodyPr/>
                    <a:lstStyle/>
                    <a:p>
                      <a:endParaRPr lang="fr-FR"/>
                    </a:p>
                  </a:txBody>
                  <a:tcPr/>
                </a:tc>
                <a:tc>
                  <a:txBody>
                    <a:bodyPr/>
                    <a:lstStyle/>
                    <a:p>
                      <a:endParaRPr lang="fr-FR" dirty="0"/>
                    </a:p>
                  </a:txBody>
                  <a:tcPr/>
                </a:tc>
              </a:tr>
              <a:tr h="527022">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391155924"/>
              </p:ext>
            </p:extLst>
          </p:nvPr>
        </p:nvGraphicFramePr>
        <p:xfrm>
          <a:off x="138806" y="1807596"/>
          <a:ext cx="5553656" cy="1123038"/>
        </p:xfrm>
        <a:graphic>
          <a:graphicData uri="http://schemas.openxmlformats.org/drawingml/2006/table">
            <a:tbl>
              <a:tblPr firstRow="1" bandRow="1">
                <a:tableStyleId>{5C22544A-7EE6-4342-B048-85BDC9FD1C3A}</a:tableStyleId>
              </a:tblPr>
              <a:tblGrid>
                <a:gridCol w="561949"/>
                <a:gridCol w="4991707"/>
              </a:tblGrid>
              <a:tr h="682685">
                <a:tc>
                  <a:txBody>
                    <a:bodyPr/>
                    <a:lstStyle/>
                    <a:p>
                      <a:r>
                        <a:rPr lang="fr-FR" dirty="0" smtClean="0"/>
                        <a:t>CP</a:t>
                      </a:r>
                    </a:p>
                    <a:p>
                      <a:r>
                        <a:rPr lang="fr-FR" sz="700" dirty="0" smtClean="0"/>
                        <a:t>(Nombres</a:t>
                      </a:r>
                      <a:r>
                        <a:rPr lang="fr-FR" sz="700" baseline="0" dirty="0" smtClean="0"/>
                        <a:t> &lt; 100)</a:t>
                      </a:r>
                      <a:endParaRPr lang="fr-FR" sz="700" dirty="0"/>
                    </a:p>
                  </a:txBody>
                  <a:tcPr>
                    <a:solidFill>
                      <a:srgbClr val="52DE7D"/>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mes poches, j’ai 27 billes. J’en ai 11 dans ma poche de gauche.</a:t>
                      </a:r>
                    </a:p>
                    <a:p>
                      <a:pPr lvl="1"/>
                      <a:r>
                        <a:rPr lang="fr-FR" sz="900" b="1" kern="1200" dirty="0" smtClean="0">
                          <a:solidFill>
                            <a:srgbClr val="FFFF00"/>
                          </a:solidFill>
                          <a:effectLst/>
                          <a:latin typeface="+mn-lt"/>
                          <a:ea typeface="+mn-ea"/>
                          <a:cs typeface="+mn-cs"/>
                        </a:rPr>
                        <a:t>Combien en ai-je dans ma poche de droite</a:t>
                      </a:r>
                      <a:r>
                        <a:rPr lang="fr-FR" sz="900" b="1" kern="1200" dirty="0" smtClean="0">
                          <a:solidFill>
                            <a:srgbClr val="FFFF00"/>
                          </a:solidFill>
                          <a:effectLst/>
                          <a:latin typeface="+mn-lt"/>
                          <a:ea typeface="+mn-ea"/>
                          <a:cs typeface="+mn-cs"/>
                        </a:rPr>
                        <a:t>?</a:t>
                      </a:r>
                    </a:p>
                    <a:p>
                      <a:pPr marL="171450" indent="-171450">
                        <a:lnSpc>
                          <a:spcPct val="150000"/>
                        </a:lnSpc>
                        <a:buFont typeface="Arial" panose="020B0604020202020204" pitchFamily="34" charset="0"/>
                        <a:buChar char="•"/>
                      </a:pPr>
                      <a:r>
                        <a:rPr lang="fr-FR" sz="900" b="1" u="sng" kern="1200" dirty="0" smtClean="0">
                          <a:solidFill>
                            <a:srgbClr val="FFFF00"/>
                          </a:solidFill>
                          <a:effectLst/>
                          <a:latin typeface="+mn-lt"/>
                          <a:ea typeface="+mn-ea"/>
                          <a:cs typeface="+mn-cs"/>
                        </a:rPr>
                        <a:t>A </a:t>
                      </a:r>
                      <a:r>
                        <a:rPr lang="fr-FR" sz="900" b="1" u="sng" kern="1200" dirty="0" smtClean="0">
                          <a:solidFill>
                            <a:srgbClr val="FFFF00"/>
                          </a:solidFill>
                          <a:effectLst/>
                          <a:latin typeface="+mn-lt"/>
                          <a:ea typeface="+mn-ea"/>
                          <a:cs typeface="+mn-cs"/>
                        </a:rPr>
                        <a:t>étapes</a:t>
                      </a:r>
                      <a:r>
                        <a:rPr lang="fr-FR" sz="900" b="1" kern="1200" dirty="0" smtClean="0">
                          <a:solidFill>
                            <a:srgbClr val="FFFF00"/>
                          </a:solidFill>
                          <a:effectLst/>
                          <a:latin typeface="+mn-lt"/>
                          <a:ea typeface="+mn-ea"/>
                          <a:cs typeface="+mn-cs"/>
                        </a:rPr>
                        <a:t>: Dans la bibliothèque de la classe, il y a 84 livres. Il y a 35 albums, 21 bandes dessinées. </a:t>
                      </a:r>
                    </a:p>
                    <a:p>
                      <a:r>
                        <a:rPr lang="fr-FR" sz="900" b="1" kern="1200" dirty="0" smtClean="0">
                          <a:solidFill>
                            <a:srgbClr val="FFFF00"/>
                          </a:solidFill>
                          <a:effectLst/>
                          <a:latin typeface="+mn-lt"/>
                          <a:ea typeface="+mn-ea"/>
                          <a:cs typeface="+mn-cs"/>
                        </a:rPr>
                        <a:t>Les autres sont des livres documentaires. Combien y-a-t-il de livres documentaires </a:t>
                      </a:r>
                      <a:r>
                        <a:rPr lang="fr-FR" sz="900" b="1" kern="1200" dirty="0" smtClean="0">
                          <a:solidFill>
                            <a:srgbClr val="FFFF00"/>
                          </a:solidFill>
                          <a:effectLst/>
                          <a:latin typeface="+mn-lt"/>
                          <a:ea typeface="+mn-ea"/>
                          <a:cs typeface="+mn-cs"/>
                        </a:rPr>
                        <a:t>?</a:t>
                      </a:r>
                      <a:endParaRPr lang="fr-FR" sz="900" b="0" i="0" u="none" strike="noStrike" kern="1200" baseline="0" dirty="0" smtClean="0">
                        <a:solidFill>
                          <a:srgbClr val="FFFF00"/>
                        </a:solidFill>
                        <a:latin typeface="+mn-lt"/>
                        <a:ea typeface="+mn-ea"/>
                        <a:cs typeface="+mn-cs"/>
                      </a:endParaRPr>
                    </a:p>
                  </a:txBody>
                  <a:tcPr/>
                </a:tc>
              </a:tr>
              <a:tr h="414378">
                <a:tc>
                  <a:txBody>
                    <a:bodyPr/>
                    <a:lstStyle/>
                    <a:p>
                      <a:endParaRPr lang="fr-FR" dirty="0"/>
                    </a:p>
                  </a:txBody>
                  <a:tcPr/>
                </a:tc>
                <a:tc>
                  <a:txBody>
                    <a:bodyPr/>
                    <a:lstStyle/>
                    <a:p>
                      <a:endParaRPr lang="fr-FR" sz="900" dirty="0">
                        <a:solidFill>
                          <a:srgbClr val="FFFF00"/>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4021876461"/>
              </p:ext>
            </p:extLst>
          </p:nvPr>
        </p:nvGraphicFramePr>
        <p:xfrm>
          <a:off x="138806" y="3214756"/>
          <a:ext cx="5553656" cy="1115418"/>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r>
                        <a:rPr lang="fr-FR" sz="700" baseline="0" dirty="0" smtClean="0"/>
                        <a:t>)</a:t>
                      </a:r>
                      <a:endParaRPr lang="fr-FR" dirty="0"/>
                    </a:p>
                  </a:txBody>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mes coffres, j’ai 227 billes. J’en ai 113 dans mon coffre vert.</a:t>
                      </a:r>
                    </a:p>
                    <a:p>
                      <a:pPr lvl="1"/>
                      <a:r>
                        <a:rPr lang="fr-FR" sz="900" b="1" kern="1200" dirty="0" smtClean="0">
                          <a:solidFill>
                            <a:srgbClr val="FFFF00"/>
                          </a:solidFill>
                          <a:effectLst/>
                          <a:latin typeface="+mn-lt"/>
                          <a:ea typeface="+mn-ea"/>
                          <a:cs typeface="+mn-cs"/>
                        </a:rPr>
                        <a:t>Combien en ai-je dans mon coffre rouge </a:t>
                      </a:r>
                      <a:r>
                        <a:rPr lang="fr-FR" sz="900" b="1" kern="1200" dirty="0" smtClean="0">
                          <a:solidFill>
                            <a:srgbClr val="FFFF00"/>
                          </a:solidFill>
                          <a:effectLst/>
                          <a:latin typeface="+mn-lt"/>
                          <a:ea typeface="+mn-ea"/>
                          <a:cs typeface="+mn-cs"/>
                        </a:rPr>
                        <a:t>?</a:t>
                      </a:r>
                    </a:p>
                    <a:p>
                      <a:pPr lvl="1"/>
                      <a:endParaRPr lang="fr-FR" sz="400" b="0" kern="1200" dirty="0" smtClean="0">
                        <a:solidFill>
                          <a:srgbClr val="FFFF00"/>
                        </a:solidFill>
                        <a:effectLst/>
                        <a:latin typeface="+mn-lt"/>
                        <a:ea typeface="+mn-ea"/>
                        <a:cs typeface="+mn-cs"/>
                      </a:endParaRPr>
                    </a:p>
                    <a:p>
                      <a:pPr marL="171450" indent="-171450">
                        <a:lnSpc>
                          <a:spcPct val="100000"/>
                        </a:lnSpc>
                        <a:buFont typeface="Arial" panose="020B0604020202020204" pitchFamily="34" charset="0"/>
                        <a:buChar char="•"/>
                      </a:pPr>
                      <a:r>
                        <a:rPr lang="fr-FR" sz="900" b="1" u="sng" kern="1200" dirty="0" smtClean="0">
                          <a:solidFill>
                            <a:srgbClr val="FFFF00"/>
                          </a:solidFill>
                          <a:effectLst/>
                          <a:latin typeface="+mn-lt"/>
                          <a:ea typeface="+mn-ea"/>
                          <a:cs typeface="+mn-cs"/>
                        </a:rPr>
                        <a:t>A étapes: </a:t>
                      </a:r>
                      <a:r>
                        <a:rPr lang="fr-FR" sz="900" b="1" kern="1200" dirty="0" smtClean="0">
                          <a:solidFill>
                            <a:srgbClr val="FFFF00"/>
                          </a:solidFill>
                          <a:effectLst/>
                          <a:latin typeface="+mn-lt"/>
                          <a:ea typeface="+mn-ea"/>
                          <a:cs typeface="+mn-cs"/>
                        </a:rPr>
                        <a:t>Dans la bibliothèque de l’école, il y a 484 livres. Il y a 135 romans policiers, 221 bandes dessinées. Les autres sont des livres documentaires. Combien y-a-t-il de livres documentaires? </a:t>
                      </a:r>
                    </a:p>
                  </a:txBody>
                  <a:tcPr/>
                </a:tc>
              </a:tr>
              <a:tr h="414378">
                <a:tc>
                  <a:txBody>
                    <a:bodyPr/>
                    <a:lstStyle/>
                    <a:p>
                      <a:endParaRPr lang="fr-FR" dirty="0"/>
                    </a:p>
                  </a:txBody>
                  <a:tcPr/>
                </a:tc>
                <a:tc>
                  <a:txBody>
                    <a:bodyPr/>
                    <a:lstStyle/>
                    <a:p>
                      <a:pPr marL="171450" indent="-171450">
                        <a:buFont typeface="Arial" panose="020B0604020202020204" pitchFamily="34" charset="0"/>
                        <a:buChar char="•"/>
                      </a:pPr>
                      <a:r>
                        <a:rPr lang="fr-FR" sz="900" dirty="0" smtClean="0">
                          <a:solidFill>
                            <a:schemeClr val="tx1"/>
                          </a:solidFill>
                        </a:rPr>
                        <a:t>Dans</a:t>
                      </a:r>
                      <a:r>
                        <a:rPr lang="fr-FR" sz="900" baseline="0" dirty="0" smtClean="0">
                          <a:solidFill>
                            <a:schemeClr val="tx1"/>
                          </a:solidFill>
                        </a:rPr>
                        <a:t> un sac, Max met des billes jaunes et 15 billes vertes. Il met en tout 22 billes. </a:t>
                      </a:r>
                    </a:p>
                    <a:p>
                      <a:pPr marL="0" indent="0">
                        <a:buFont typeface="Arial" panose="020B0604020202020204" pitchFamily="34" charset="0"/>
                        <a:buNone/>
                      </a:pPr>
                      <a:r>
                        <a:rPr lang="fr-FR" sz="900" baseline="0" dirty="0" smtClean="0">
                          <a:solidFill>
                            <a:schemeClr val="tx1"/>
                          </a:solidFill>
                        </a:rPr>
                        <a:t>Combien Max met-il de billes jaunes dans son sac?</a:t>
                      </a:r>
                      <a:endParaRPr lang="fr-FR" sz="90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93175224"/>
              </p:ext>
            </p:extLst>
          </p:nvPr>
        </p:nvGraphicFramePr>
        <p:xfrm>
          <a:off x="138806" y="4584471"/>
          <a:ext cx="5553656" cy="1758074"/>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700" dirty="0" smtClean="0"/>
                    </a:p>
                    <a:p>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mes deux coffres, j’ai en tout 8 227 billes. J’en ai 6 113 dans mon coffre vert. </a:t>
                      </a:r>
                      <a:endParaRPr lang="fr-FR" sz="900" b="1" kern="1200" dirty="0" smtClean="0">
                        <a:solidFill>
                          <a:srgbClr val="FFFF00"/>
                        </a:solidFill>
                        <a:effectLst/>
                        <a:latin typeface="+mn-lt"/>
                        <a:ea typeface="+mn-ea"/>
                        <a:cs typeface="+mn-cs"/>
                      </a:endParaRPr>
                    </a:p>
                    <a:p>
                      <a:pPr marL="457200" lvl="1" indent="0">
                        <a:buFont typeface="Arial" panose="020B0604020202020204" pitchFamily="34" charset="0"/>
                        <a:buNone/>
                      </a:pPr>
                      <a:r>
                        <a:rPr lang="fr-FR" sz="900" b="1" kern="1200" dirty="0" smtClean="0">
                          <a:solidFill>
                            <a:srgbClr val="FFFF00"/>
                          </a:solidFill>
                          <a:effectLst/>
                          <a:latin typeface="+mn-lt"/>
                          <a:ea typeface="+mn-ea"/>
                          <a:cs typeface="+mn-cs"/>
                        </a:rPr>
                        <a:t>Combien </a:t>
                      </a:r>
                      <a:r>
                        <a:rPr lang="fr-FR" sz="900" b="1" kern="1200" dirty="0" smtClean="0">
                          <a:solidFill>
                            <a:srgbClr val="FFFF00"/>
                          </a:solidFill>
                          <a:effectLst/>
                          <a:latin typeface="+mn-lt"/>
                          <a:ea typeface="+mn-ea"/>
                          <a:cs typeface="+mn-cs"/>
                        </a:rPr>
                        <a:t>en </a:t>
                      </a:r>
                      <a:r>
                        <a:rPr lang="fr-FR" sz="900" b="1" kern="1200" dirty="0" smtClean="0">
                          <a:solidFill>
                            <a:srgbClr val="FFFF00"/>
                          </a:solidFill>
                          <a:effectLst/>
                          <a:latin typeface="+mn-lt"/>
                          <a:ea typeface="+mn-ea"/>
                          <a:cs typeface="+mn-cs"/>
                        </a:rPr>
                        <a:t>ai-je </a:t>
                      </a:r>
                      <a:r>
                        <a:rPr lang="fr-FR" sz="900" b="1" kern="1200" dirty="0" smtClean="0">
                          <a:solidFill>
                            <a:srgbClr val="FFFF00"/>
                          </a:solidFill>
                          <a:effectLst/>
                          <a:latin typeface="+mn-lt"/>
                          <a:ea typeface="+mn-ea"/>
                          <a:cs typeface="+mn-cs"/>
                        </a:rPr>
                        <a:t>dans mon coffre rouge </a:t>
                      </a:r>
                      <a:r>
                        <a:rPr lang="fr-FR" sz="900" b="1" kern="1200" dirty="0" smtClean="0">
                          <a:solidFill>
                            <a:srgbClr val="FFFF00"/>
                          </a:solidFill>
                          <a:effectLst/>
                          <a:latin typeface="+mn-lt"/>
                          <a:ea typeface="+mn-ea"/>
                          <a:cs typeface="+mn-cs"/>
                        </a:rPr>
                        <a:t>?</a:t>
                      </a:r>
                    </a:p>
                    <a:p>
                      <a:pPr marL="457200" lvl="1" indent="0">
                        <a:buFont typeface="Arial" panose="020B0604020202020204" pitchFamily="34" charset="0"/>
                        <a:buNone/>
                      </a:pPr>
                      <a:endParaRPr lang="fr-FR" sz="400" b="0" kern="1200" dirty="0" smtClean="0">
                        <a:solidFill>
                          <a:srgbClr val="FFFF00"/>
                        </a:solidFill>
                        <a:effectLst/>
                        <a:latin typeface="+mn-lt"/>
                        <a:ea typeface="+mn-ea"/>
                        <a:cs typeface="+mn-cs"/>
                      </a:endParaRPr>
                    </a:p>
                    <a:p>
                      <a:pPr marL="171450" indent="-171450">
                        <a:buFont typeface="Arial" panose="020B0604020202020204" pitchFamily="34" charset="0"/>
                        <a:buChar char="•"/>
                      </a:pPr>
                      <a:r>
                        <a:rPr lang="fr-FR" sz="900" b="1" u="sng" kern="1200" dirty="0" smtClean="0">
                          <a:solidFill>
                            <a:srgbClr val="FFFF00"/>
                          </a:solidFill>
                          <a:effectLst/>
                          <a:latin typeface="+mn-lt"/>
                          <a:ea typeface="+mn-ea"/>
                          <a:cs typeface="+mn-cs"/>
                        </a:rPr>
                        <a:t>A</a:t>
                      </a:r>
                      <a:r>
                        <a:rPr lang="fr-FR" sz="900" b="1" u="sng" kern="1200" baseline="0" dirty="0" smtClean="0">
                          <a:solidFill>
                            <a:srgbClr val="FFFF00"/>
                          </a:solidFill>
                          <a:effectLst/>
                          <a:latin typeface="+mn-lt"/>
                          <a:ea typeface="+mn-ea"/>
                          <a:cs typeface="+mn-cs"/>
                        </a:rPr>
                        <a:t> étapes</a:t>
                      </a:r>
                      <a:r>
                        <a:rPr lang="fr-FR" sz="900" b="1" kern="1200" baseline="0" dirty="0" smtClean="0">
                          <a:solidFill>
                            <a:srgbClr val="FFFF00"/>
                          </a:solidFill>
                          <a:effectLst/>
                          <a:latin typeface="+mn-lt"/>
                          <a:ea typeface="+mn-ea"/>
                          <a:cs typeface="+mn-cs"/>
                        </a:rPr>
                        <a:t>: </a:t>
                      </a:r>
                      <a:r>
                        <a:rPr lang="fr-FR" sz="900" b="1" kern="1200" dirty="0" smtClean="0">
                          <a:solidFill>
                            <a:srgbClr val="FFFF00"/>
                          </a:solidFill>
                          <a:effectLst/>
                          <a:latin typeface="+mn-lt"/>
                          <a:ea typeface="+mn-ea"/>
                          <a:cs typeface="+mn-cs"/>
                        </a:rPr>
                        <a:t>Dans la bibliothèque de l'école, il y a 7986 livres. Il y a 4359 romans policiers, 1226 bandes dessinées. Les autres sont des livres documentaires. </a:t>
                      </a:r>
                      <a:endParaRPr lang="fr-FR" sz="900" b="1" kern="1200" dirty="0" smtClean="0">
                        <a:solidFill>
                          <a:srgbClr val="FFFF00"/>
                        </a:solidFill>
                        <a:effectLst/>
                        <a:latin typeface="+mn-lt"/>
                        <a:ea typeface="+mn-ea"/>
                        <a:cs typeface="+mn-cs"/>
                      </a:endParaRPr>
                    </a:p>
                    <a:p>
                      <a:pPr marL="457200" lvl="1" indent="0">
                        <a:buFont typeface="Arial" panose="020B0604020202020204" pitchFamily="34" charset="0"/>
                        <a:buNone/>
                      </a:pPr>
                      <a:r>
                        <a:rPr lang="fr-FR" sz="900" b="1" kern="1200" dirty="0" smtClean="0">
                          <a:solidFill>
                            <a:srgbClr val="FFFF00"/>
                          </a:solidFill>
                          <a:effectLst/>
                          <a:latin typeface="+mn-lt"/>
                          <a:ea typeface="+mn-ea"/>
                          <a:cs typeface="+mn-cs"/>
                        </a:rPr>
                        <a:t>Combien </a:t>
                      </a:r>
                      <a:r>
                        <a:rPr lang="fr-FR" sz="900" b="1" kern="1200" dirty="0" smtClean="0">
                          <a:solidFill>
                            <a:srgbClr val="FFFF00"/>
                          </a:solidFill>
                          <a:effectLst/>
                          <a:latin typeface="+mn-lt"/>
                          <a:ea typeface="+mn-ea"/>
                          <a:cs typeface="+mn-cs"/>
                        </a:rPr>
                        <a:t>y-a-t-il de livres documentaires?</a:t>
                      </a:r>
                    </a:p>
                    <a:p>
                      <a:endParaRPr lang="fr-FR" sz="900" b="1" kern="1200" dirty="0" smtClean="0">
                        <a:solidFill>
                          <a:srgbClr val="FFFF00"/>
                        </a:solidFill>
                        <a:effectLst/>
                        <a:latin typeface="+mn-lt"/>
                        <a:ea typeface="+mn-ea"/>
                        <a:cs typeface="+mn-cs"/>
                      </a:endParaRPr>
                    </a:p>
                  </a:txBody>
                  <a:tcPr/>
                </a:tc>
              </a:tr>
              <a:tr h="368336">
                <a:tc>
                  <a:txBody>
                    <a:bodyPr/>
                    <a:lstStyle/>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900" b="1" kern="1200" dirty="0">
                        <a:solidFill>
                          <a:srgbClr val="FFFF00"/>
                        </a:solidFill>
                        <a:effectLst/>
                        <a:latin typeface="+mn-lt"/>
                        <a:ea typeface="+mn-ea"/>
                        <a:cs typeface="+mn-cs"/>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071650214"/>
              </p:ext>
            </p:extLst>
          </p:nvPr>
        </p:nvGraphicFramePr>
        <p:xfrm>
          <a:off x="5945031" y="86543"/>
          <a:ext cx="6135352" cy="3128214"/>
        </p:xfrm>
        <a:graphic>
          <a:graphicData uri="http://schemas.openxmlformats.org/drawingml/2006/table">
            <a:tbl>
              <a:tblPr firstRow="1" bandRow="1">
                <a:tableStyleId>{5C22544A-7EE6-4342-B048-85BDC9FD1C3A}</a:tableStyleId>
              </a:tblPr>
              <a:tblGrid>
                <a:gridCol w="629185"/>
                <a:gridCol w="5506167"/>
              </a:tblGrid>
              <a:tr h="479040">
                <a:tc>
                  <a:txBody>
                    <a:bodyPr/>
                    <a:lstStyle/>
                    <a:p>
                      <a:r>
                        <a:rPr lang="fr-FR" dirty="0" smtClean="0"/>
                        <a:t>CM1</a:t>
                      </a:r>
                      <a:endParaRPr lang="fr-FR" dirty="0"/>
                    </a:p>
                  </a:txBody>
                  <a:tcPr>
                    <a:solidFill>
                      <a:srgbClr val="E0923C"/>
                    </a:solidFill>
                  </a:tcPr>
                </a:tc>
                <a:tc>
                  <a:txBody>
                    <a:bodyPr/>
                    <a:lstStyle/>
                    <a:p>
                      <a:r>
                        <a:rPr lang="fr-FR" sz="900" b="1" i="0" u="none" strike="noStrike" kern="1200" baseline="0" dirty="0" smtClean="0">
                          <a:solidFill>
                            <a:srgbClr val="FFFF00"/>
                          </a:solidFill>
                          <a:latin typeface="+mn-lt"/>
                          <a:ea typeface="+mn-ea"/>
                          <a:cs typeface="+mn-cs"/>
                        </a:rPr>
                        <a:t>J’ai un rectangle dont je connais le périmètre (2,80 m) et la largeur (40 cm). Quelle est sa longueur? </a:t>
                      </a:r>
                    </a:p>
                  </a:txBody>
                  <a:tcPr/>
                </a:tc>
              </a:tr>
              <a:tr h="682478">
                <a:tc>
                  <a:txBody>
                    <a:bodyPr/>
                    <a:lstStyle/>
                    <a:p>
                      <a:endParaRPr lang="fr-FR"/>
                    </a:p>
                  </a:txBody>
                  <a:tcPr/>
                </a:tc>
                <a:tc>
                  <a:txBody>
                    <a:bodyPr/>
                    <a:lstStyle/>
                    <a:p>
                      <a:endParaRPr lang="fr-FR" sz="1050" dirty="0">
                        <a:solidFill>
                          <a:schemeClr val="tx1"/>
                        </a:solidFill>
                      </a:endParaRPr>
                    </a:p>
                  </a:txBody>
                  <a:tcPr/>
                </a:tc>
              </a:tr>
              <a:tr h="544866">
                <a:tc>
                  <a:txBody>
                    <a:bodyPr/>
                    <a:lstStyle/>
                    <a:p>
                      <a:endParaRPr lang="fr-FR" dirty="0"/>
                    </a:p>
                  </a:txBody>
                  <a:tcPr/>
                </a:tc>
                <a:tc>
                  <a:txBody>
                    <a:bodyPr/>
                    <a:lstStyle/>
                    <a:p>
                      <a:endParaRPr lang="fr-FR" sz="1050" dirty="0">
                        <a:solidFill>
                          <a:schemeClr val="tx1"/>
                        </a:solidFill>
                      </a:endParaRPr>
                    </a:p>
                  </a:txBody>
                  <a:tcPr/>
                </a:tc>
              </a:tr>
              <a:tr h="1421830">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51403420"/>
              </p:ext>
            </p:extLst>
          </p:nvPr>
        </p:nvGraphicFramePr>
        <p:xfrm>
          <a:off x="5945031" y="3350482"/>
          <a:ext cx="6135352" cy="2870144"/>
        </p:xfrm>
        <a:graphic>
          <a:graphicData uri="http://schemas.openxmlformats.org/drawingml/2006/table">
            <a:tbl>
              <a:tblPr firstRow="1" bandRow="1">
                <a:tableStyleId>{5C22544A-7EE6-4342-B048-85BDC9FD1C3A}</a:tableStyleId>
              </a:tblPr>
              <a:tblGrid>
                <a:gridCol w="629185"/>
                <a:gridCol w="5506167"/>
              </a:tblGrid>
              <a:tr h="520488">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723403">
                <a:tc>
                  <a:txBody>
                    <a:bodyPr/>
                    <a:lstStyle/>
                    <a:p>
                      <a:endParaRPr lang="fr-FR"/>
                    </a:p>
                  </a:txBody>
                  <a:tcPr/>
                </a:tc>
                <a:tc>
                  <a:txBody>
                    <a:bodyPr/>
                    <a:lstStyle/>
                    <a:p>
                      <a:endParaRPr lang="fr-FR" sz="1050" dirty="0">
                        <a:solidFill>
                          <a:schemeClr val="tx1"/>
                        </a:solidFill>
                      </a:endParaRPr>
                    </a:p>
                  </a:txBody>
                  <a:tcPr/>
                </a:tc>
              </a:tr>
              <a:tr h="592009">
                <a:tc>
                  <a:txBody>
                    <a:bodyPr/>
                    <a:lstStyle/>
                    <a:p>
                      <a:endParaRPr lang="fr-FR" dirty="0"/>
                    </a:p>
                  </a:txBody>
                  <a:tcPr/>
                </a:tc>
                <a:tc>
                  <a:txBody>
                    <a:bodyPr/>
                    <a:lstStyle/>
                    <a:p>
                      <a:endParaRPr lang="fr-FR" sz="1050" dirty="0">
                        <a:solidFill>
                          <a:schemeClr val="tx1"/>
                        </a:solidFill>
                      </a:endParaRPr>
                    </a:p>
                  </a:txBody>
                  <a:tcPr/>
                </a:tc>
              </a:tr>
              <a:tr h="1034244">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3" name="Imag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966" y="1212741"/>
            <a:ext cx="497948" cy="447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988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711543056"/>
              </p:ext>
            </p:extLst>
          </p:nvPr>
        </p:nvGraphicFramePr>
        <p:xfrm>
          <a:off x="138806" y="-7782"/>
          <a:ext cx="5553656" cy="1457204"/>
        </p:xfrm>
        <a:graphic>
          <a:graphicData uri="http://schemas.openxmlformats.org/drawingml/2006/table">
            <a:tbl>
              <a:tblPr firstRow="1" bandRow="1">
                <a:tableStyleId>{00A15C55-8517-42AA-B614-E9B94910E393}</a:tableStyleId>
              </a:tblPr>
              <a:tblGrid>
                <a:gridCol w="981656"/>
                <a:gridCol w="716924"/>
                <a:gridCol w="716924"/>
                <a:gridCol w="716924"/>
                <a:gridCol w="1197735"/>
                <a:gridCol w="1223493"/>
              </a:tblGrid>
              <a:tr h="307449">
                <a:tc gridSpan="6">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hMerge="1">
                  <a:txBody>
                    <a:bodyPr/>
                    <a:lstStyle/>
                    <a:p>
                      <a:endParaRPr lang="fr-FR" dirty="0"/>
                    </a:p>
                  </a:txBody>
                  <a:tcPr/>
                </a:tc>
              </a:tr>
              <a:tr h="4150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kern="1200" dirty="0" smtClean="0">
                          <a:solidFill>
                            <a:schemeClr val="bg1">
                              <a:lumMod val="65000"/>
                            </a:schemeClr>
                          </a:solidFill>
                        </a:rPr>
                        <a:t>Composition de deux états</a:t>
                      </a:r>
                      <a:endParaRPr lang="fr-FR" sz="1050" b="1" dirty="0">
                        <a:solidFill>
                          <a:schemeClr val="bg1">
                            <a:lumMod val="65000"/>
                          </a:schemeClr>
                        </a:solidFill>
                      </a:endParaRPr>
                    </a:p>
                  </a:txBody>
                  <a:tcPr/>
                </a:tc>
                <a:tc gridSpan="3">
                  <a:txBody>
                    <a:bodyPr/>
                    <a:lstStyle/>
                    <a:p>
                      <a:pPr algn="ctr"/>
                      <a:r>
                        <a:rPr lang="fr-FR" sz="1050" b="1" dirty="0" smtClean="0"/>
                        <a:t>Transformation d’un état</a:t>
                      </a:r>
                      <a:endParaRPr lang="fr-FR" sz="1050" b="1" dirty="0">
                        <a:solidFill>
                          <a:schemeClr val="tx1"/>
                        </a:solidFill>
                      </a:endParaRPr>
                    </a:p>
                  </a:txBody>
                  <a:tcPr/>
                </a:tc>
                <a:tc hMerge="1">
                  <a:txBody>
                    <a:bodyPr/>
                    <a:lstStyle/>
                    <a:p>
                      <a:endParaRPr lang="fr-FR"/>
                    </a:p>
                  </a:txBody>
                  <a:tcPr/>
                </a:tc>
                <a:tc hMerge="1">
                  <a:txBody>
                    <a:bodyPr/>
                    <a:lstStyle/>
                    <a:p>
                      <a:endParaRPr lang="fr-FR"/>
                    </a:p>
                  </a:txBody>
                  <a:tcPr/>
                </a:tc>
                <a:tc>
                  <a:txBody>
                    <a:bodyPr/>
                    <a:lstStyle/>
                    <a:p>
                      <a:pPr algn="ctr"/>
                      <a:r>
                        <a:rPr lang="fr-FR" sz="1050" dirty="0" smtClean="0">
                          <a:solidFill>
                            <a:schemeClr val="bg1">
                              <a:lumMod val="65000"/>
                            </a:schemeClr>
                          </a:solidFill>
                        </a:rPr>
                        <a:t>Comparaison</a:t>
                      </a:r>
                      <a:r>
                        <a:rPr lang="fr-FR" sz="1050" baseline="0" dirty="0" smtClean="0">
                          <a:solidFill>
                            <a:schemeClr val="bg1">
                              <a:lumMod val="65000"/>
                            </a:schemeClr>
                          </a:solidFill>
                        </a:rPr>
                        <a:t> d’états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Composition de transformation</a:t>
                      </a:r>
                      <a:endParaRPr lang="fr-FR" sz="1050" b="1" dirty="0">
                        <a:solidFill>
                          <a:schemeClr val="bg1">
                            <a:lumMod val="65000"/>
                          </a:schemeClr>
                        </a:solidFill>
                      </a:endParaRPr>
                    </a:p>
                  </a:txBody>
                  <a:tcPr/>
                </a:tc>
              </a:tr>
              <a:tr h="368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bg1">
                            <a:lumMod val="50000"/>
                          </a:schemeClr>
                        </a:solidFill>
                      </a:endParaRPr>
                    </a:p>
                  </a:txBody>
                  <a:tcPr/>
                </a:tc>
                <a:tc>
                  <a:txBody>
                    <a:bodyPr/>
                    <a:lstStyle/>
                    <a:p>
                      <a:pPr algn="ctr">
                        <a:lnSpc>
                          <a:spcPct val="107000"/>
                        </a:lnSpc>
                        <a:spcAft>
                          <a:spcPts val="0"/>
                        </a:spcAft>
                      </a:pPr>
                      <a:r>
                        <a:rPr lang="fr-FR" sz="800" b="1" dirty="0">
                          <a:effectLst/>
                        </a:rPr>
                        <a:t>Recherche de l’état final</a:t>
                      </a: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dirty="0">
                          <a:solidFill>
                            <a:schemeClr val="bg1">
                              <a:lumMod val="65000"/>
                            </a:schemeClr>
                          </a:solidFill>
                          <a:effectLst/>
                        </a:rPr>
                        <a:t>Recherche de la transformation</a:t>
                      </a:r>
                      <a:endParaRPr lang="fr-FR" sz="7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800" dirty="0">
                          <a:solidFill>
                            <a:schemeClr val="bg1">
                              <a:lumMod val="65000"/>
                            </a:schemeClr>
                          </a:solidFill>
                          <a:effectLst/>
                        </a:rPr>
                        <a:t>Recherche de l’état initial</a:t>
                      </a:r>
                      <a:endParaRPr lang="fr-FR" sz="8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endParaRPr lang="fr-FR" dirty="0"/>
                    </a:p>
                  </a:txBody>
                  <a:tcPr/>
                </a:tc>
                <a:tc>
                  <a:txBody>
                    <a:bodyPr/>
                    <a:lstStyle/>
                    <a:p>
                      <a:endParaRPr lang="fr-FR" dirty="0"/>
                    </a:p>
                  </a:txBody>
                  <a:tcPr/>
                </a:tc>
              </a:tr>
              <a:tr h="3219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67641661"/>
              </p:ext>
            </p:extLst>
          </p:nvPr>
        </p:nvGraphicFramePr>
        <p:xfrm>
          <a:off x="138806" y="1560165"/>
          <a:ext cx="5553656" cy="1344494"/>
        </p:xfrm>
        <a:graphic>
          <a:graphicData uri="http://schemas.openxmlformats.org/drawingml/2006/table">
            <a:tbl>
              <a:tblPr firstRow="1" bandRow="1">
                <a:tableStyleId>{5C22544A-7EE6-4342-B048-85BDC9FD1C3A}</a:tableStyleId>
              </a:tblPr>
              <a:tblGrid>
                <a:gridCol w="613224"/>
                <a:gridCol w="4940432"/>
              </a:tblGrid>
              <a:tr h="930116">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sz="700" dirty="0" smtClean="0"/>
                    </a:p>
                    <a:p>
                      <a:endParaRPr lang="fr-FR" dirty="0"/>
                    </a:p>
                  </a:txBody>
                  <a:tcPr>
                    <a:solidFill>
                      <a:srgbClr val="52DE7D"/>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Léa a 53 euros dans son porte-monnaie. Elle achète un livre à 7 euros.</a:t>
                      </a:r>
                    </a:p>
                    <a:p>
                      <a:pPr lvl="1"/>
                      <a:r>
                        <a:rPr lang="fr-FR" sz="900" b="1" kern="1200" dirty="0" smtClean="0">
                          <a:solidFill>
                            <a:srgbClr val="FFFF00"/>
                          </a:solidFill>
                          <a:effectLst/>
                          <a:latin typeface="+mn-lt"/>
                          <a:ea typeface="+mn-ea"/>
                          <a:cs typeface="+mn-cs"/>
                        </a:rPr>
                        <a:t>Combien lui reste-t-il ?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Léa a 53 euros dans son porte-monnaie. Elle achète un livre à 48 euros. Combien lui reste-t-il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Léa </a:t>
                      </a:r>
                      <a:r>
                        <a:rPr lang="fr-FR" sz="900" b="1" kern="1200" dirty="0" smtClean="0">
                          <a:solidFill>
                            <a:srgbClr val="FFFF00"/>
                          </a:solidFill>
                          <a:effectLst/>
                          <a:latin typeface="+mn-lt"/>
                          <a:ea typeface="+mn-ea"/>
                          <a:cs typeface="+mn-cs"/>
                        </a:rPr>
                        <a:t>joue au jeu de l’Oie. Elle est sur la case 53 et doit reculer de 7 cases. </a:t>
                      </a:r>
                      <a:endParaRPr lang="fr-FR" sz="900" b="1" kern="1200" dirty="0" smtClean="0">
                        <a:solidFill>
                          <a:srgbClr val="FFFF00"/>
                        </a:solidFill>
                        <a:effectLst/>
                        <a:latin typeface="+mn-lt"/>
                        <a:ea typeface="+mn-ea"/>
                        <a:cs typeface="+mn-cs"/>
                      </a:endParaRPr>
                    </a:p>
                    <a:p>
                      <a:pPr marL="457200" lvl="1" indent="0">
                        <a:buFont typeface="Arial" panose="020B0604020202020204" pitchFamily="34" charset="0"/>
                        <a:buNone/>
                      </a:pPr>
                      <a:r>
                        <a:rPr lang="fr-FR" sz="900" b="1" kern="1200" dirty="0" smtClean="0">
                          <a:solidFill>
                            <a:srgbClr val="FFFF00"/>
                          </a:solidFill>
                          <a:effectLst/>
                          <a:latin typeface="+mn-lt"/>
                          <a:ea typeface="+mn-ea"/>
                          <a:cs typeface="+mn-cs"/>
                        </a:rPr>
                        <a:t>Sur </a:t>
                      </a:r>
                      <a:r>
                        <a:rPr lang="fr-FR" sz="900" b="1" kern="1200" dirty="0" smtClean="0">
                          <a:solidFill>
                            <a:srgbClr val="FFFF00"/>
                          </a:solidFill>
                          <a:effectLst/>
                          <a:latin typeface="+mn-lt"/>
                          <a:ea typeface="+mn-ea"/>
                          <a:cs typeface="+mn-cs"/>
                        </a:rPr>
                        <a:t>quelle case va-t-elle poser son pion?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avait 28 euros, il a dépensé 12 euros. Combien lui reste-t-il? </a:t>
                      </a:r>
                    </a:p>
                  </a:txBody>
                  <a:tcPr/>
                </a:tc>
              </a:tr>
              <a:tr h="414378">
                <a:tc>
                  <a:txBody>
                    <a:bodyPr/>
                    <a:lstStyle/>
                    <a:p>
                      <a:endParaRPr lang="fr-FR"/>
                    </a:p>
                  </a:txBody>
                  <a:tcPr/>
                </a:tc>
                <a:tc>
                  <a:txBody>
                    <a:bodyPr/>
                    <a:lstStyle/>
                    <a:p>
                      <a:pPr marL="171450" indent="-171450">
                        <a:buFont typeface="Arial" panose="020B0604020202020204" pitchFamily="34" charset="0"/>
                        <a:buChar char="•"/>
                      </a:pPr>
                      <a:endParaRPr lang="fr-FR" sz="90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195308371"/>
              </p:ext>
            </p:extLst>
          </p:nvPr>
        </p:nvGraphicFramePr>
        <p:xfrm>
          <a:off x="138806" y="3125646"/>
          <a:ext cx="5553656" cy="1417320"/>
        </p:xfrm>
        <a:graphic>
          <a:graphicData uri="http://schemas.openxmlformats.org/drawingml/2006/table">
            <a:tbl>
              <a:tblPr firstRow="1" bandRow="1">
                <a:tableStyleId>{5C22544A-7EE6-4342-B048-85BDC9FD1C3A}</a:tableStyleId>
              </a:tblPr>
              <a:tblGrid>
                <a:gridCol w="569532"/>
                <a:gridCol w="4984124"/>
              </a:tblGrid>
              <a:tr h="52222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Lucie a 453 euros sur son compte en banque. Elle achète une tablette à 128 euros. Combien lui reste-t-il ?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avait 328 €, il a dépensé 127 €. Combien lui reste-t-il? </a:t>
                      </a:r>
                      <a:endParaRPr lang="fr-FR" sz="900" b="1" kern="1200" dirty="0" smtClean="0">
                        <a:solidFill>
                          <a:srgbClr val="FFFF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Au lancer de poids, Léo a atteint 3 m 54 cm. Il lui manque 7 cm pour atteindre la même distance que son camarade. Quelle distance a atteint son camarade ?</a:t>
                      </a:r>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dirty="0" smtClean="0">
                          <a:solidFill>
                            <a:schemeClr val="tx1"/>
                          </a:solidFill>
                        </a:rPr>
                        <a:t>Nous avons mis 36 cubes dans</a:t>
                      </a:r>
                      <a:r>
                        <a:rPr lang="fr-FR" sz="900" baseline="0" dirty="0" smtClean="0">
                          <a:solidFill>
                            <a:schemeClr val="tx1"/>
                          </a:solidFill>
                        </a:rPr>
                        <a:t> la boite, puis nous en avons ajouté 27. Combien en avons-nous maintenant?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aseline="0" dirty="0" smtClean="0">
                          <a:solidFill>
                            <a:schemeClr val="tx1"/>
                          </a:solidFill>
                        </a:rPr>
                        <a:t>Nous avons mis 41 cubes dans la boite puis nous en avons enlevé 23. Combien en avons-nous maintenant? </a:t>
                      </a:r>
                      <a:endParaRPr lang="fr-FR" sz="900" b="1" kern="1200" dirty="0">
                        <a:solidFill>
                          <a:srgbClr val="FFFF00"/>
                        </a:solidFill>
                        <a:effectLst/>
                        <a:latin typeface="+mn-lt"/>
                        <a:ea typeface="+mn-ea"/>
                        <a:cs typeface="+mn-cs"/>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061430738"/>
              </p:ext>
            </p:extLst>
          </p:nvPr>
        </p:nvGraphicFramePr>
        <p:xfrm>
          <a:off x="138806" y="4666064"/>
          <a:ext cx="5553656" cy="1382392"/>
        </p:xfrm>
        <a:graphic>
          <a:graphicData uri="http://schemas.openxmlformats.org/drawingml/2006/table">
            <a:tbl>
              <a:tblPr firstRow="1" bandRow="1">
                <a:tableStyleId>{5C22544A-7EE6-4342-B048-85BDC9FD1C3A}</a:tableStyleId>
              </a:tblPr>
              <a:tblGrid>
                <a:gridCol w="569532"/>
                <a:gridCol w="4984124"/>
              </a:tblGrid>
              <a:tr h="691709">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sz="700" dirty="0" smtClean="0"/>
                    </a:p>
                    <a:p>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Léa a 4 530 euros sur son compte en banque. Elle achète une tablette à 538 euros. Combien lui reste-t-il?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avait 2 328 €, il a dépensé 1 273 €. Combien lui reste-t-il ?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avait 1280 €. Il a acheté un livre à 12€ et une console à 355 €. Combien lui reste-t-il? </a:t>
                      </a:r>
                      <a:endParaRPr lang="fr-FR" sz="900" b="1" kern="1200" dirty="0" smtClean="0">
                        <a:solidFill>
                          <a:srgbClr val="FFFF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Au lancer de poids, Léo atteint 3m54 cm. Il lui manque 57 cm pour atteindre la même distance que son camarade. Quelle distance a atteint son camarade? </a:t>
                      </a:r>
                    </a:p>
                  </a:txBody>
                  <a:tcPr/>
                </a:tc>
              </a:tr>
              <a:tr h="467992">
                <a:tc>
                  <a:txBody>
                    <a:bodyPr/>
                    <a:lstStyle/>
                    <a:p>
                      <a:endParaRPr lang="fr-FR" dirty="0"/>
                    </a:p>
                  </a:txBody>
                  <a:tcPr/>
                </a:tc>
                <a:tc>
                  <a:txBody>
                    <a:bodyPr/>
                    <a:lstStyle/>
                    <a:p>
                      <a:endParaRPr lang="fr-FR" sz="900" b="1" kern="1200" dirty="0">
                        <a:solidFill>
                          <a:srgbClr val="FFFF00"/>
                        </a:solidFill>
                        <a:effectLst/>
                        <a:latin typeface="+mn-lt"/>
                        <a:ea typeface="+mn-ea"/>
                        <a:cs typeface="+mn-cs"/>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77091008"/>
              </p:ext>
            </p:extLst>
          </p:nvPr>
        </p:nvGraphicFramePr>
        <p:xfrm>
          <a:off x="5945031" y="86542"/>
          <a:ext cx="6135352" cy="3376621"/>
        </p:xfrm>
        <a:graphic>
          <a:graphicData uri="http://schemas.openxmlformats.org/drawingml/2006/table">
            <a:tbl>
              <a:tblPr firstRow="1" bandRow="1">
                <a:tableStyleId>{5C22544A-7EE6-4342-B048-85BDC9FD1C3A}</a:tableStyleId>
              </a:tblPr>
              <a:tblGrid>
                <a:gridCol w="629185"/>
                <a:gridCol w="5506167"/>
              </a:tblGrid>
              <a:tr h="517080">
                <a:tc>
                  <a:txBody>
                    <a:bodyPr/>
                    <a:lstStyle/>
                    <a:p>
                      <a:r>
                        <a:rPr lang="fr-FR" dirty="0" smtClean="0"/>
                        <a:t>CM1</a:t>
                      </a:r>
                      <a:endParaRPr lang="fr-FR" dirty="0"/>
                    </a:p>
                  </a:txBody>
                  <a:tcPr>
                    <a:solidFill>
                      <a:srgbClr val="E0923C"/>
                    </a:solidFill>
                  </a:tcPr>
                </a:tc>
                <a:tc>
                  <a:txBody>
                    <a:bodyPr/>
                    <a:lstStyle/>
                    <a:p>
                      <a:r>
                        <a:rPr lang="fr-FR" sz="900" b="1" kern="1200" dirty="0" smtClean="0">
                          <a:solidFill>
                            <a:srgbClr val="FFFF00"/>
                          </a:solidFill>
                          <a:effectLst/>
                          <a:latin typeface="+mn-lt"/>
                          <a:ea typeface="+mn-ea"/>
                          <a:cs typeface="+mn-cs"/>
                        </a:rPr>
                        <a:t>M. Durand a 125 euros en poche. Il entre dans un magasin et s'achète une paire de chaussures à 87,55 euros. Avec combien d'argent ressort-il du magasin? </a:t>
                      </a:r>
                      <a:r>
                        <a:rPr lang="fr-FR" sz="900" b="1" kern="1200" dirty="0" smtClean="0">
                          <a:solidFill>
                            <a:srgbClr val="FFFF00"/>
                          </a:solidFill>
                          <a:effectLst/>
                          <a:latin typeface="+mn-lt"/>
                          <a:ea typeface="+mn-ea"/>
                          <a:cs typeface="+mn-cs"/>
                        </a:rPr>
                        <a:t>(</a:t>
                      </a:r>
                      <a:r>
                        <a:rPr lang="fr-FR" sz="900" b="1" kern="1200" dirty="0" smtClean="0">
                          <a:solidFill>
                            <a:srgbClr val="FFFF00"/>
                          </a:solidFill>
                          <a:effectLst/>
                          <a:latin typeface="+mn-lt"/>
                          <a:ea typeface="+mn-ea"/>
                          <a:cs typeface="+mn-cs"/>
                        </a:rPr>
                        <a:t>Recherche d'un état final)</a:t>
                      </a:r>
                    </a:p>
                  </a:txBody>
                  <a:tcPr/>
                </a:tc>
              </a:tr>
              <a:tr h="736673">
                <a:tc>
                  <a:txBody>
                    <a:bodyPr/>
                    <a:lstStyle/>
                    <a:p>
                      <a:endParaRPr lang="fr-FR"/>
                    </a:p>
                  </a:txBody>
                  <a:tcPr/>
                </a:tc>
                <a:tc>
                  <a:txBody>
                    <a:bodyPr/>
                    <a:lstStyle/>
                    <a:p>
                      <a:endParaRPr lang="fr-FR" sz="1050" dirty="0">
                        <a:solidFill>
                          <a:schemeClr val="tx1"/>
                        </a:solidFill>
                      </a:endParaRPr>
                    </a:p>
                  </a:txBody>
                  <a:tcPr/>
                </a:tc>
              </a:tr>
              <a:tr h="588133">
                <a:tc>
                  <a:txBody>
                    <a:bodyPr/>
                    <a:lstStyle/>
                    <a:p>
                      <a:endParaRPr lang="fr-FR" dirty="0"/>
                    </a:p>
                  </a:txBody>
                  <a:tcPr/>
                </a:tc>
                <a:tc>
                  <a:txBody>
                    <a:bodyPr/>
                    <a:lstStyle/>
                    <a:p>
                      <a:endParaRPr lang="fr-FR" sz="1050" dirty="0">
                        <a:solidFill>
                          <a:schemeClr val="tx1"/>
                        </a:solidFill>
                      </a:endParaRPr>
                    </a:p>
                  </a:txBody>
                  <a:tcPr/>
                </a:tc>
              </a:tr>
              <a:tr h="1534735">
                <a:tc>
                  <a:txBody>
                    <a:bodyPr/>
                    <a:lstStyle/>
                    <a:p>
                      <a:endParaRPr lang="fr-FR" dirty="0"/>
                    </a:p>
                  </a:txBody>
                  <a:tcPr/>
                </a:tc>
                <a:tc>
                  <a:txBody>
                    <a:bodyPr/>
                    <a:lstStyle/>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761144018"/>
              </p:ext>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4" name="Imag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0867" y="1184621"/>
            <a:ext cx="690874" cy="220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18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850001127"/>
              </p:ext>
            </p:extLst>
          </p:nvPr>
        </p:nvGraphicFramePr>
        <p:xfrm>
          <a:off x="138806" y="36037"/>
          <a:ext cx="5553656" cy="1521363"/>
        </p:xfrm>
        <a:graphic>
          <a:graphicData uri="http://schemas.openxmlformats.org/drawingml/2006/table">
            <a:tbl>
              <a:tblPr firstRow="1" bandRow="1">
                <a:tableStyleId>{00A15C55-8517-42AA-B614-E9B94910E393}</a:tableStyleId>
              </a:tblPr>
              <a:tblGrid>
                <a:gridCol w="981656"/>
                <a:gridCol w="716924"/>
                <a:gridCol w="716924"/>
                <a:gridCol w="716924"/>
                <a:gridCol w="1197735"/>
                <a:gridCol w="1223493"/>
              </a:tblGrid>
              <a:tr h="292137">
                <a:tc gridSpan="6">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hMerge="1">
                  <a:txBody>
                    <a:bodyPr/>
                    <a:lstStyle/>
                    <a:p>
                      <a:endParaRPr lang="fr-FR" dirty="0"/>
                    </a:p>
                  </a:txBody>
                  <a:tcPr/>
                </a:tc>
              </a:tr>
              <a:tr h="3943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kern="1200" dirty="0" smtClean="0">
                          <a:solidFill>
                            <a:schemeClr val="bg1">
                              <a:lumMod val="65000"/>
                            </a:schemeClr>
                          </a:solidFill>
                        </a:rPr>
                        <a:t>Composition de deux états</a:t>
                      </a:r>
                      <a:endParaRPr lang="fr-FR" sz="1050" b="1" dirty="0">
                        <a:solidFill>
                          <a:schemeClr val="bg1">
                            <a:lumMod val="65000"/>
                          </a:schemeClr>
                        </a:solidFill>
                      </a:endParaRPr>
                    </a:p>
                  </a:txBody>
                  <a:tcPr/>
                </a:tc>
                <a:tc gridSpan="3">
                  <a:txBody>
                    <a:bodyPr/>
                    <a:lstStyle/>
                    <a:p>
                      <a:pPr algn="ctr"/>
                      <a:r>
                        <a:rPr lang="fr-FR" sz="1050" b="1" dirty="0" smtClean="0"/>
                        <a:t>Transformation d’un état</a:t>
                      </a:r>
                      <a:endParaRPr lang="fr-FR" sz="1050" b="1" dirty="0">
                        <a:solidFill>
                          <a:schemeClr val="tx1"/>
                        </a:solidFill>
                      </a:endParaRPr>
                    </a:p>
                  </a:txBody>
                  <a:tcPr/>
                </a:tc>
                <a:tc hMerge="1">
                  <a:txBody>
                    <a:bodyPr/>
                    <a:lstStyle/>
                    <a:p>
                      <a:endParaRPr lang="fr-FR"/>
                    </a:p>
                  </a:txBody>
                  <a:tcPr/>
                </a:tc>
                <a:tc hMerge="1">
                  <a:txBody>
                    <a:bodyPr/>
                    <a:lstStyle/>
                    <a:p>
                      <a:endParaRPr lang="fr-FR"/>
                    </a:p>
                  </a:txBody>
                  <a:tcPr/>
                </a:tc>
                <a:tc>
                  <a:txBody>
                    <a:bodyPr/>
                    <a:lstStyle/>
                    <a:p>
                      <a:pPr algn="ctr"/>
                      <a:r>
                        <a:rPr lang="fr-FR" sz="1050" dirty="0" smtClean="0">
                          <a:solidFill>
                            <a:schemeClr val="bg1">
                              <a:lumMod val="65000"/>
                            </a:schemeClr>
                          </a:solidFill>
                        </a:rPr>
                        <a:t>Comparaison</a:t>
                      </a:r>
                      <a:r>
                        <a:rPr lang="fr-FR" sz="1050" baseline="0" dirty="0" smtClean="0">
                          <a:solidFill>
                            <a:schemeClr val="bg1">
                              <a:lumMod val="65000"/>
                            </a:schemeClr>
                          </a:solidFill>
                        </a:rPr>
                        <a:t> d’états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Composition de transformation</a:t>
                      </a:r>
                      <a:endParaRPr lang="fr-FR" sz="1050" b="1" dirty="0">
                        <a:solidFill>
                          <a:schemeClr val="bg1">
                            <a:lumMod val="65000"/>
                          </a:schemeClr>
                        </a:solidFill>
                      </a:endParaRPr>
                    </a:p>
                  </a:txBody>
                  <a:tcPr/>
                </a:tc>
              </a:tr>
              <a:tr h="3505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bg1">
                            <a:lumMod val="50000"/>
                          </a:schemeClr>
                        </a:solidFill>
                      </a:endParaRPr>
                    </a:p>
                  </a:txBody>
                  <a:tcPr/>
                </a:tc>
                <a:tc>
                  <a:txBody>
                    <a:bodyPr/>
                    <a:lstStyle/>
                    <a:p>
                      <a:pPr algn="ctr">
                        <a:lnSpc>
                          <a:spcPct val="107000"/>
                        </a:lnSpc>
                        <a:spcAft>
                          <a:spcPts val="0"/>
                        </a:spcAft>
                      </a:pPr>
                      <a:r>
                        <a:rPr lang="fr-FR" sz="800" dirty="0">
                          <a:solidFill>
                            <a:schemeClr val="bg1">
                              <a:lumMod val="65000"/>
                            </a:schemeClr>
                          </a:solidFill>
                          <a:effectLst/>
                        </a:rPr>
                        <a:t>Recherche de l’état final</a:t>
                      </a:r>
                      <a:endParaRPr lang="fr-FR" sz="800" b="1"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b="1" dirty="0">
                          <a:effectLst/>
                        </a:rPr>
                        <a:t>Recherche de la transformation</a:t>
                      </a:r>
                      <a:endParaRPr lang="fr-FR" sz="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800" dirty="0">
                          <a:solidFill>
                            <a:schemeClr val="bg1">
                              <a:lumMod val="65000"/>
                            </a:schemeClr>
                          </a:solidFill>
                          <a:effectLst/>
                        </a:rPr>
                        <a:t>Recherche de l’état initial</a:t>
                      </a:r>
                      <a:endParaRPr lang="fr-FR" sz="8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endParaRPr lang="fr-FR"/>
                    </a:p>
                  </a:txBody>
                  <a:tcPr/>
                </a:tc>
                <a:tc>
                  <a:txBody>
                    <a:bodyPr/>
                    <a:lstStyle/>
                    <a:p>
                      <a:endParaRPr lang="fr-FR" dirty="0"/>
                    </a:p>
                  </a:txBody>
                  <a:tcPr/>
                </a:tc>
              </a:tr>
              <a:tr h="439323">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912810782"/>
              </p:ext>
            </p:extLst>
          </p:nvPr>
        </p:nvGraphicFramePr>
        <p:xfrm>
          <a:off x="138806" y="1589623"/>
          <a:ext cx="5553656" cy="1557378"/>
        </p:xfrm>
        <a:graphic>
          <a:graphicData uri="http://schemas.openxmlformats.org/drawingml/2006/table">
            <a:tbl>
              <a:tblPr firstRow="1" bandRow="1">
                <a:tableStyleId>{5C22544A-7EE6-4342-B048-85BDC9FD1C3A}</a:tableStyleId>
              </a:tblPr>
              <a:tblGrid>
                <a:gridCol w="587587"/>
                <a:gridCol w="4966069"/>
              </a:tblGrid>
              <a:tr h="557599">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Il y avait 36 oiseaux dans l’arbre. Il n’en reste plus que 21.  Combien d’oiseaux se sont envolés?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Un lundi, la plante mesure 3 cm. Le lundi suivant, elle mesure 12 cm. De quelle longueur a-t-elle grandi</a:t>
                      </a:r>
                      <a:r>
                        <a:rPr lang="fr-FR" sz="900" b="1" kern="1200" dirty="0" smtClean="0">
                          <a:solidFill>
                            <a:srgbClr val="FFFF00"/>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Il a 28euros, il voudrait acheter un très bel album qui vaut 35 euros. Combien lui manque-t-il ?</a:t>
                      </a:r>
                    </a:p>
                  </a:txBody>
                  <a:tcPr/>
                </a:tc>
              </a:tr>
              <a:tr h="414378">
                <a:tc>
                  <a:txBody>
                    <a:bodyPr/>
                    <a:lstStyle/>
                    <a:p>
                      <a:endParaRPr lang="fr-FR"/>
                    </a:p>
                  </a:txBody>
                  <a:tcPr/>
                </a:tc>
                <a:tc>
                  <a:txBody>
                    <a:bodyPr/>
                    <a:lstStyle/>
                    <a:p>
                      <a:r>
                        <a:rPr lang="fr-FR" sz="900" dirty="0" smtClean="0">
                          <a:solidFill>
                            <a:schemeClr val="tx1"/>
                          </a:solidFill>
                        </a:rPr>
                        <a:t>35 enfants sont assis dans</a:t>
                      </a:r>
                      <a:r>
                        <a:rPr lang="fr-FR" sz="900" baseline="0" dirty="0" smtClean="0">
                          <a:solidFill>
                            <a:schemeClr val="tx1"/>
                          </a:solidFill>
                        </a:rPr>
                        <a:t> le bus. A l’arrêt « Place du marché », des enfants montent et personne ne descend. Il y a maintenant 52 enfants dans le bus. Combien d’enfants sont montés à l’arrêt « Place du Marché »? </a:t>
                      </a:r>
                      <a:endParaRPr lang="fr-FR" sz="90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4093300908"/>
              </p:ext>
            </p:extLst>
          </p:nvPr>
        </p:nvGraphicFramePr>
        <p:xfrm>
          <a:off x="138806" y="3141662"/>
          <a:ext cx="5553656" cy="1407876"/>
        </p:xfrm>
        <a:graphic>
          <a:graphicData uri="http://schemas.openxmlformats.org/drawingml/2006/table">
            <a:tbl>
              <a:tblPr firstRow="1" bandRow="1">
                <a:tableStyleId>{5C22544A-7EE6-4342-B048-85BDC9FD1C3A}</a:tableStyleId>
              </a:tblPr>
              <a:tblGrid>
                <a:gridCol w="569532"/>
                <a:gridCol w="4984124"/>
              </a:tblGrid>
              <a:tr h="546812">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y avait 451 animaux dans le zoo. Il n’en reste plus que 321. Combien d'animaux se sont échappés ? </a:t>
                      </a:r>
                    </a:p>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dirty="0"/>
                    </a:p>
                  </a:txBody>
                  <a:tcPr/>
                </a:tc>
                <a:tc>
                  <a:txBody>
                    <a:bodyPr/>
                    <a:lstStyle/>
                    <a:p>
                      <a:pPr marL="171450" indent="-171450">
                        <a:buFont typeface="Arial" panose="020B0604020202020204" pitchFamily="34" charset="0"/>
                        <a:buChar char="•"/>
                      </a:pPr>
                      <a:r>
                        <a:rPr lang="fr-FR" sz="900" dirty="0" smtClean="0">
                          <a:solidFill>
                            <a:schemeClr val="tx1"/>
                          </a:solidFill>
                        </a:rPr>
                        <a:t>Nous avions 27 cubes dans la boite. Nous en avons ajouté,</a:t>
                      </a:r>
                      <a:r>
                        <a:rPr lang="fr-FR" sz="900" baseline="0" dirty="0" smtClean="0">
                          <a:solidFill>
                            <a:schemeClr val="tx1"/>
                          </a:solidFill>
                        </a:rPr>
                        <a:t> mais nous ne vous disons pas combien. Maintenant, il y en a 47 dans la boite. Combien en avons-nous ajouté? </a:t>
                      </a:r>
                    </a:p>
                  </a:txBody>
                  <a:tcPr/>
                </a:tc>
              </a:tr>
              <a:tr h="414378">
                <a:tc>
                  <a:txBody>
                    <a:bodyPr/>
                    <a:lstStyle/>
                    <a:p>
                      <a:endParaRPr lang="fr-FR" dirty="0"/>
                    </a:p>
                  </a:txBody>
                  <a:tcPr/>
                </a:tc>
                <a:tc>
                  <a:txBody>
                    <a:bodyPr/>
                    <a:lstStyle/>
                    <a:p>
                      <a:pPr marL="171450" indent="-171450">
                        <a:buFont typeface="Arial" panose="020B0604020202020204" pitchFamily="34" charset="0"/>
                        <a:buChar char="•"/>
                      </a:pPr>
                      <a:endParaRPr lang="fr-FR" sz="900" baseline="0" dirty="0" smtClean="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358062001"/>
              </p:ext>
            </p:extLst>
          </p:nvPr>
        </p:nvGraphicFramePr>
        <p:xfrm>
          <a:off x="138806" y="4549538"/>
          <a:ext cx="5553656" cy="1472150"/>
        </p:xfrm>
        <a:graphic>
          <a:graphicData uri="http://schemas.openxmlformats.org/drawingml/2006/table">
            <a:tbl>
              <a:tblPr firstRow="1" bandRow="1">
                <a:tableStyleId>{5C22544A-7EE6-4342-B048-85BDC9FD1C3A}</a:tableStyleId>
              </a:tblPr>
              <a:tblGrid>
                <a:gridCol w="569532"/>
                <a:gridCol w="4984124"/>
              </a:tblGrid>
              <a:tr h="689436">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r>
                        <a:rPr lang="fr-FR" sz="700" baseline="0" dirty="0" smtClean="0"/>
                        <a:t>)</a:t>
                      </a:r>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y avait 4 867 visiteurs dans le zoo. Il n’en reste plus que 2 321. </a:t>
                      </a:r>
                    </a:p>
                    <a:p>
                      <a:pPr lvl="1"/>
                      <a:r>
                        <a:rPr lang="fr-FR" sz="900" b="1" kern="1200" dirty="0" smtClean="0">
                          <a:solidFill>
                            <a:srgbClr val="FFFF00"/>
                          </a:solidFill>
                          <a:effectLst/>
                          <a:latin typeface="+mn-lt"/>
                          <a:ea typeface="+mn-ea"/>
                          <a:cs typeface="+mn-cs"/>
                        </a:rPr>
                        <a:t>Combien de visiteurs sont partis ? </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Lucie a un entraînement de foot de 13 h 45 à 16h 15. Combien de temps a duré l’entraînement?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Lucie part de chez elle à 8h45. Elle rentre à 12h30. Combien de temps est-elle partie</a:t>
                      </a:r>
                      <a:r>
                        <a:rPr lang="fr-FR" sz="900" b="1" kern="1200" dirty="0" smtClean="0">
                          <a:solidFill>
                            <a:srgbClr val="FFFF00"/>
                          </a:solidFill>
                          <a:effectLst/>
                          <a:latin typeface="+mn-lt"/>
                          <a:ea typeface="+mn-ea"/>
                          <a:cs typeface="+mn-cs"/>
                        </a:rPr>
                        <a:t>?</a:t>
                      </a:r>
                      <a:endParaRPr lang="fr-FR" sz="900" b="1" kern="1200" dirty="0" smtClean="0">
                        <a:solidFill>
                          <a:srgbClr val="FFFF00"/>
                        </a:solidFill>
                        <a:effectLst/>
                        <a:latin typeface="+mn-lt"/>
                        <a:ea typeface="+mn-ea"/>
                        <a:cs typeface="+mn-cs"/>
                      </a:endParaRPr>
                    </a:p>
                  </a:txBody>
                  <a:tcPr/>
                </a:tc>
              </a:tr>
              <a:tr h="368336">
                <a:tc>
                  <a:txBody>
                    <a:bodyPr/>
                    <a:lstStyle/>
                    <a:p>
                      <a:endParaRPr lang="fr-FR"/>
                    </a:p>
                  </a:txBody>
                  <a:tcPr/>
                </a:tc>
                <a:tc>
                  <a:txBody>
                    <a:bodyPr/>
                    <a:lstStyle/>
                    <a:p>
                      <a:endParaRPr lang="fr-FR" sz="900" b="1" kern="1200" dirty="0">
                        <a:solidFill>
                          <a:srgbClr val="FFFF00"/>
                        </a:solidFill>
                        <a:effectLst/>
                        <a:latin typeface="+mn-lt"/>
                        <a:ea typeface="+mn-ea"/>
                        <a:cs typeface="+mn-cs"/>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840868254"/>
              </p:ext>
            </p:extLst>
          </p:nvPr>
        </p:nvGraphicFramePr>
        <p:xfrm>
          <a:off x="5945031" y="86543"/>
          <a:ext cx="6135352" cy="3342813"/>
        </p:xfrm>
        <a:graphic>
          <a:graphicData uri="http://schemas.openxmlformats.org/drawingml/2006/table">
            <a:tbl>
              <a:tblPr firstRow="1" bandRow="1">
                <a:tableStyleId>{5C22544A-7EE6-4342-B048-85BDC9FD1C3A}</a:tableStyleId>
              </a:tblPr>
              <a:tblGrid>
                <a:gridCol w="629185"/>
                <a:gridCol w="5506167"/>
              </a:tblGrid>
              <a:tr h="604980">
                <a:tc>
                  <a:txBody>
                    <a:bodyPr/>
                    <a:lstStyle/>
                    <a:p>
                      <a:r>
                        <a:rPr lang="fr-FR" dirty="0" smtClean="0"/>
                        <a:t>CM1</a:t>
                      </a:r>
                      <a:endParaRPr lang="fr-FR" dirty="0"/>
                    </a:p>
                  </a:txBody>
                  <a:tcPr>
                    <a:solidFill>
                      <a:srgbClr val="E0923C"/>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M. Durand entre dans un magasin avec 150 euros en poche. Il s'achète une paire de chaussures puis il ressort avec 75,20 euros. Combien d'argent </a:t>
                      </a:r>
                      <a:r>
                        <a:rPr lang="fr-FR" sz="900" b="1" kern="1200" dirty="0" err="1" smtClean="0">
                          <a:solidFill>
                            <a:srgbClr val="FFFF00"/>
                          </a:solidFill>
                          <a:effectLst/>
                          <a:latin typeface="+mn-lt"/>
                          <a:ea typeface="+mn-ea"/>
                          <a:cs typeface="+mn-cs"/>
                        </a:rPr>
                        <a:t>a-t-il</a:t>
                      </a:r>
                      <a:r>
                        <a:rPr lang="fr-FR" sz="900" b="1" kern="1200" dirty="0" smtClean="0">
                          <a:solidFill>
                            <a:srgbClr val="FFFF00"/>
                          </a:solidFill>
                          <a:effectLst/>
                          <a:latin typeface="+mn-lt"/>
                          <a:ea typeface="+mn-ea"/>
                          <a:cs typeface="+mn-cs"/>
                        </a:rPr>
                        <a:t> dépensé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Il est 9h35. Combien de minutes faudra-t-il attendre pour aller en récréation à 10h20? </a:t>
                      </a:r>
                    </a:p>
                    <a:p>
                      <a:endParaRPr lang="fr-FR" sz="900" b="1" kern="1200" dirty="0" smtClean="0">
                        <a:solidFill>
                          <a:srgbClr val="FFFF00"/>
                        </a:solidFill>
                        <a:effectLst/>
                        <a:latin typeface="+mn-lt"/>
                        <a:ea typeface="+mn-ea"/>
                        <a:cs typeface="+mn-cs"/>
                      </a:endParaRPr>
                    </a:p>
                  </a:txBody>
                  <a:tcPr/>
                </a:tc>
              </a:tr>
              <a:tr h="696276">
                <a:tc>
                  <a:txBody>
                    <a:bodyPr/>
                    <a:lstStyle/>
                    <a:p>
                      <a:endParaRPr lang="fr-FR"/>
                    </a:p>
                  </a:txBody>
                  <a:tcPr/>
                </a:tc>
                <a:tc>
                  <a:txBody>
                    <a:bodyPr/>
                    <a:lstStyle/>
                    <a:p>
                      <a:endParaRPr lang="fr-FR" sz="900" b="1" kern="1200" dirty="0">
                        <a:solidFill>
                          <a:srgbClr val="FFFF00"/>
                        </a:solidFill>
                        <a:effectLst/>
                        <a:latin typeface="+mn-lt"/>
                        <a:ea typeface="+mn-ea"/>
                        <a:cs typeface="+mn-cs"/>
                      </a:endParaRPr>
                    </a:p>
                  </a:txBody>
                  <a:tcPr/>
                </a:tc>
              </a:tr>
              <a:tr h="555882">
                <a:tc>
                  <a:txBody>
                    <a:bodyPr/>
                    <a:lstStyle/>
                    <a:p>
                      <a:endParaRPr lang="fr-FR" dirty="0"/>
                    </a:p>
                  </a:txBody>
                  <a:tcPr/>
                </a:tc>
                <a:tc>
                  <a:txBody>
                    <a:bodyPr/>
                    <a:lstStyle/>
                    <a:p>
                      <a:endParaRPr lang="fr-FR" sz="1050" dirty="0">
                        <a:solidFill>
                          <a:schemeClr val="tx1"/>
                        </a:solidFill>
                      </a:endParaRPr>
                    </a:p>
                  </a:txBody>
                  <a:tcPr/>
                </a:tc>
              </a:tr>
              <a:tr h="1450575">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773799812"/>
              </p:ext>
            </p:extLst>
          </p:nvPr>
        </p:nvGraphicFramePr>
        <p:xfrm>
          <a:off x="5945031" y="3504999"/>
          <a:ext cx="6135352" cy="2692187"/>
        </p:xfrm>
        <a:graphic>
          <a:graphicData uri="http://schemas.openxmlformats.org/drawingml/2006/table">
            <a:tbl>
              <a:tblPr firstRow="1" bandRow="1">
                <a:tableStyleId>{5C22544A-7EE6-4342-B048-85BDC9FD1C3A}</a:tableStyleId>
              </a:tblPr>
              <a:tblGrid>
                <a:gridCol w="629185"/>
                <a:gridCol w="5506167"/>
              </a:tblGrid>
              <a:tr h="514285">
                <a:tc>
                  <a:txBody>
                    <a:bodyPr/>
                    <a:lstStyle/>
                    <a:p>
                      <a:r>
                        <a:rPr lang="fr-FR" dirty="0" smtClean="0"/>
                        <a:t>CM2</a:t>
                      </a:r>
                      <a:endParaRPr lang="fr-FR" dirty="0"/>
                    </a:p>
                  </a:txBody>
                  <a:tcPr>
                    <a:solidFill>
                      <a:srgbClr val="F771C1"/>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Avant de faire sa séance de sport, Léo s'est pesé: 52 kg. Juste après cette séance, il se pèse à nouveau: 50,750 kg. Combien de poids Léo </a:t>
                      </a:r>
                      <a:r>
                        <a:rPr lang="fr-FR" sz="900" b="1" kern="1200" dirty="0" err="1" smtClean="0">
                          <a:solidFill>
                            <a:srgbClr val="FFFF00"/>
                          </a:solidFill>
                          <a:effectLst/>
                          <a:latin typeface="+mn-lt"/>
                          <a:ea typeface="+mn-ea"/>
                          <a:cs typeface="+mn-cs"/>
                        </a:rPr>
                        <a:t>a-t-il</a:t>
                      </a:r>
                      <a:r>
                        <a:rPr lang="fr-FR" sz="900" b="1" kern="1200" dirty="0" smtClean="0">
                          <a:solidFill>
                            <a:srgbClr val="FFFF00"/>
                          </a:solidFill>
                          <a:effectLst/>
                          <a:latin typeface="+mn-lt"/>
                          <a:ea typeface="+mn-ea"/>
                          <a:cs typeface="+mn-cs"/>
                        </a:rPr>
                        <a:t> perdu pendant sa séance de sport ? </a:t>
                      </a:r>
                    </a:p>
                    <a:p>
                      <a:endParaRPr lang="fr-FR" sz="1050" b="1" i="0" u="none" strike="noStrike" kern="1200" baseline="0" dirty="0" smtClean="0">
                        <a:solidFill>
                          <a:schemeClr val="tx1"/>
                        </a:solidFill>
                        <a:latin typeface="+mn-lt"/>
                        <a:ea typeface="+mn-ea"/>
                        <a:cs typeface="+mn-cs"/>
                      </a:endParaRPr>
                    </a:p>
                  </a:txBody>
                  <a:tcPr/>
                </a:tc>
              </a:tr>
              <a:tr h="666985">
                <a:tc>
                  <a:txBody>
                    <a:bodyPr/>
                    <a:lstStyle/>
                    <a:p>
                      <a:endParaRPr lang="fr-FR"/>
                    </a:p>
                  </a:txBody>
                  <a:tcPr/>
                </a:tc>
                <a:tc>
                  <a:txBody>
                    <a:bodyPr/>
                    <a:lstStyle/>
                    <a:p>
                      <a:endParaRPr lang="fr-FR" sz="1050" dirty="0">
                        <a:solidFill>
                          <a:schemeClr val="tx1"/>
                        </a:solidFill>
                      </a:endParaRPr>
                    </a:p>
                  </a:txBody>
                  <a:tcPr/>
                </a:tc>
              </a:tr>
              <a:tr h="545838">
                <a:tc>
                  <a:txBody>
                    <a:bodyPr/>
                    <a:lstStyle/>
                    <a:p>
                      <a:endParaRPr lang="fr-FR" dirty="0"/>
                    </a:p>
                  </a:txBody>
                  <a:tcPr/>
                </a:tc>
                <a:tc>
                  <a:txBody>
                    <a:bodyPr/>
                    <a:lstStyle/>
                    <a:p>
                      <a:endParaRPr lang="fr-FR" sz="1050" dirty="0">
                        <a:solidFill>
                          <a:schemeClr val="tx1"/>
                        </a:solidFill>
                      </a:endParaRPr>
                    </a:p>
                  </a:txBody>
                  <a:tcPr/>
                </a:tc>
              </a:tr>
              <a:tr h="953584">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3" name="Imag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4281" y="1170906"/>
            <a:ext cx="705401" cy="297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036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7209167"/>
              </p:ext>
            </p:extLst>
          </p:nvPr>
        </p:nvGraphicFramePr>
        <p:xfrm>
          <a:off x="138806" y="36036"/>
          <a:ext cx="5553656" cy="1447800"/>
        </p:xfrm>
        <a:graphic>
          <a:graphicData uri="http://schemas.openxmlformats.org/drawingml/2006/table">
            <a:tbl>
              <a:tblPr firstRow="1" bandRow="1">
                <a:tableStyleId>{00A15C55-8517-42AA-B614-E9B94910E393}</a:tableStyleId>
              </a:tblPr>
              <a:tblGrid>
                <a:gridCol w="981656"/>
                <a:gridCol w="716924"/>
                <a:gridCol w="716924"/>
                <a:gridCol w="716924"/>
                <a:gridCol w="1197735"/>
                <a:gridCol w="1223493"/>
              </a:tblGrid>
              <a:tr h="284953">
                <a:tc gridSpan="6">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hMerge="1">
                  <a:txBody>
                    <a:bodyPr/>
                    <a:lstStyle/>
                    <a:p>
                      <a:endParaRPr lang="fr-FR" dirty="0"/>
                    </a:p>
                  </a:txBody>
                  <a:tcPr/>
                </a:tc>
              </a:tr>
              <a:tr h="3846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kern="1200" dirty="0" smtClean="0">
                          <a:solidFill>
                            <a:schemeClr val="bg1">
                              <a:lumMod val="65000"/>
                            </a:schemeClr>
                          </a:solidFill>
                        </a:rPr>
                        <a:t>Composition de deux états</a:t>
                      </a:r>
                      <a:endParaRPr lang="fr-FR" sz="1050" b="1" dirty="0">
                        <a:solidFill>
                          <a:schemeClr val="bg1">
                            <a:lumMod val="65000"/>
                          </a:schemeClr>
                        </a:solidFill>
                      </a:endParaRPr>
                    </a:p>
                  </a:txBody>
                  <a:tcPr/>
                </a:tc>
                <a:tc gridSpan="3">
                  <a:txBody>
                    <a:bodyPr/>
                    <a:lstStyle/>
                    <a:p>
                      <a:pPr algn="ctr"/>
                      <a:r>
                        <a:rPr lang="fr-FR" sz="1050" b="1" dirty="0" smtClean="0"/>
                        <a:t>Transformation d’un état</a:t>
                      </a:r>
                      <a:endParaRPr lang="fr-FR" sz="1050" b="1" dirty="0">
                        <a:solidFill>
                          <a:schemeClr val="tx1"/>
                        </a:solidFill>
                      </a:endParaRPr>
                    </a:p>
                  </a:txBody>
                  <a:tcPr/>
                </a:tc>
                <a:tc hMerge="1">
                  <a:txBody>
                    <a:bodyPr/>
                    <a:lstStyle/>
                    <a:p>
                      <a:endParaRPr lang="fr-FR"/>
                    </a:p>
                  </a:txBody>
                  <a:tcPr/>
                </a:tc>
                <a:tc hMerge="1">
                  <a:txBody>
                    <a:bodyPr/>
                    <a:lstStyle/>
                    <a:p>
                      <a:endParaRPr lang="fr-FR"/>
                    </a:p>
                  </a:txBody>
                  <a:tcPr/>
                </a:tc>
                <a:tc>
                  <a:txBody>
                    <a:bodyPr/>
                    <a:lstStyle/>
                    <a:p>
                      <a:pPr algn="ctr"/>
                      <a:r>
                        <a:rPr lang="fr-FR" sz="1050" dirty="0" smtClean="0">
                          <a:solidFill>
                            <a:schemeClr val="bg1">
                              <a:lumMod val="65000"/>
                            </a:schemeClr>
                          </a:solidFill>
                        </a:rPr>
                        <a:t>Comparaison</a:t>
                      </a:r>
                      <a:r>
                        <a:rPr lang="fr-FR" sz="1050" baseline="0" dirty="0" smtClean="0">
                          <a:solidFill>
                            <a:schemeClr val="bg1">
                              <a:lumMod val="65000"/>
                            </a:schemeClr>
                          </a:solidFill>
                        </a:rPr>
                        <a:t> d’états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Composition de transformation</a:t>
                      </a:r>
                      <a:endParaRPr lang="fr-FR" sz="1050" b="1" dirty="0">
                        <a:solidFill>
                          <a:schemeClr val="bg1">
                            <a:lumMod val="65000"/>
                          </a:schemeClr>
                        </a:solidFill>
                      </a:endParaRPr>
                    </a:p>
                  </a:txBody>
                  <a:tcPr/>
                </a:tc>
              </a:tr>
              <a:tr h="3419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bg1">
                            <a:lumMod val="50000"/>
                          </a:schemeClr>
                        </a:solidFill>
                      </a:endParaRPr>
                    </a:p>
                  </a:txBody>
                  <a:tcPr/>
                </a:tc>
                <a:tc>
                  <a:txBody>
                    <a:bodyPr/>
                    <a:lstStyle/>
                    <a:p>
                      <a:pPr algn="ctr">
                        <a:lnSpc>
                          <a:spcPct val="107000"/>
                        </a:lnSpc>
                        <a:spcAft>
                          <a:spcPts val="0"/>
                        </a:spcAft>
                      </a:pPr>
                      <a:r>
                        <a:rPr lang="fr-FR" sz="800" dirty="0">
                          <a:solidFill>
                            <a:schemeClr val="bg1">
                              <a:lumMod val="65000"/>
                            </a:schemeClr>
                          </a:solidFill>
                          <a:effectLst/>
                        </a:rPr>
                        <a:t>Recherche de l’état final</a:t>
                      </a:r>
                      <a:endParaRPr lang="fr-FR" sz="800" b="1"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dirty="0">
                          <a:solidFill>
                            <a:schemeClr val="bg1">
                              <a:lumMod val="65000"/>
                            </a:schemeClr>
                          </a:solidFill>
                          <a:effectLst/>
                        </a:rPr>
                        <a:t>Recherche de la transformation</a:t>
                      </a:r>
                      <a:endParaRPr lang="fr-FR" sz="7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800" b="1" dirty="0">
                          <a:effectLst/>
                        </a:rPr>
                        <a:t>Recherche de l’état initial</a:t>
                      </a:r>
                      <a:endParaRPr lang="fr-FR" sz="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endParaRPr lang="fr-FR"/>
                    </a:p>
                  </a:txBody>
                  <a:tcPr/>
                </a:tc>
                <a:tc>
                  <a:txBody>
                    <a:bodyPr/>
                    <a:lstStyle/>
                    <a:p>
                      <a:endParaRPr lang="fr-FR" dirty="0"/>
                    </a:p>
                  </a:txBody>
                  <a:tcPr/>
                </a:tc>
              </a:tr>
              <a:tr h="355658">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06254103"/>
              </p:ext>
            </p:extLst>
          </p:nvPr>
        </p:nvGraphicFramePr>
        <p:xfrm>
          <a:off x="138805" y="1567101"/>
          <a:ext cx="5553656" cy="1407876"/>
        </p:xfrm>
        <a:graphic>
          <a:graphicData uri="http://schemas.openxmlformats.org/drawingml/2006/table">
            <a:tbl>
              <a:tblPr firstRow="1" bandRow="1">
                <a:tableStyleId>{5C22544A-7EE6-4342-B048-85BDC9FD1C3A}</a:tableStyleId>
              </a:tblPr>
              <a:tblGrid>
                <a:gridCol w="579041"/>
                <a:gridCol w="4974615"/>
              </a:tblGrid>
              <a:tr h="460587">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dirty="0"/>
                    </a:p>
                  </a:txBody>
                  <a:tcPr>
                    <a:solidFill>
                      <a:srgbClr val="52DE7D"/>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la boite, il y avait des bonbons. J’en ai mangé 6 et il en reste encore 21. </a:t>
                      </a:r>
                      <a:endParaRPr lang="fr-FR" sz="900" b="1" kern="1200" dirty="0" smtClean="0">
                        <a:solidFill>
                          <a:srgbClr val="FFFF00"/>
                        </a:solidFill>
                        <a:effectLst/>
                        <a:latin typeface="+mn-lt"/>
                        <a:ea typeface="+mn-ea"/>
                        <a:cs typeface="+mn-cs"/>
                      </a:endParaRPr>
                    </a:p>
                    <a:p>
                      <a:pPr marL="457200" lvl="1" indent="0">
                        <a:buFont typeface="Arial" panose="020B0604020202020204" pitchFamily="34" charset="0"/>
                        <a:buNone/>
                      </a:pPr>
                      <a:r>
                        <a:rPr lang="fr-FR" sz="900" b="1" kern="1200" dirty="0" smtClean="0">
                          <a:solidFill>
                            <a:srgbClr val="FFFF00"/>
                          </a:solidFill>
                          <a:effectLst/>
                          <a:latin typeface="+mn-lt"/>
                          <a:ea typeface="+mn-ea"/>
                          <a:cs typeface="+mn-cs"/>
                        </a:rPr>
                        <a:t>Combien </a:t>
                      </a:r>
                      <a:r>
                        <a:rPr lang="fr-FR" sz="900" b="1" kern="1200" dirty="0" smtClean="0">
                          <a:solidFill>
                            <a:srgbClr val="FFFF00"/>
                          </a:solidFill>
                          <a:effectLst/>
                          <a:latin typeface="+mn-lt"/>
                          <a:ea typeface="+mn-ea"/>
                          <a:cs typeface="+mn-cs"/>
                        </a:rPr>
                        <a:t>de bonbons y avait-il dans la boite avant que j’en mange?</a:t>
                      </a:r>
                    </a:p>
                    <a:p>
                      <a:pPr marL="171450" indent="-171450">
                        <a:buFont typeface="Arial" panose="020B0604020202020204" pitchFamily="34" charset="0"/>
                        <a:buChar char="•"/>
                      </a:pPr>
                      <a:endParaRPr lang="fr-FR" sz="900" b="1" kern="1200" dirty="0" smtClean="0">
                        <a:solidFill>
                          <a:srgbClr val="FFFF00"/>
                        </a:solidFill>
                        <a:effectLst/>
                        <a:latin typeface="+mn-lt"/>
                        <a:ea typeface="+mn-ea"/>
                        <a:cs typeface="+mn-cs"/>
                      </a:endParaRPr>
                    </a:p>
                  </a:txBody>
                  <a:tcPr/>
                </a:tc>
              </a:tr>
              <a:tr h="414378">
                <a:tc>
                  <a:txBody>
                    <a:bodyPr/>
                    <a:lstStyle/>
                    <a:p>
                      <a:endParaRPr lang="fr-FR"/>
                    </a:p>
                  </a:txBody>
                  <a:tcPr/>
                </a:tc>
                <a:tc>
                  <a:txBody>
                    <a:bodyPr/>
                    <a:lstStyle/>
                    <a:p>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773672090"/>
              </p:ext>
            </p:extLst>
          </p:nvPr>
        </p:nvGraphicFramePr>
        <p:xfrm>
          <a:off x="138805" y="3018132"/>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solidFill>
                      <a:schemeClr val="accent1"/>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ma boîte, il y avait des images. J’en ai distribuées 56 et il m’en reste encore 217. </a:t>
                      </a:r>
                    </a:p>
                    <a:p>
                      <a:pPr lvl="1"/>
                      <a:r>
                        <a:rPr lang="fr-FR" sz="900" b="1" kern="1200" dirty="0" smtClean="0">
                          <a:solidFill>
                            <a:srgbClr val="FFFF00"/>
                          </a:solidFill>
                          <a:effectLst/>
                          <a:latin typeface="+mn-lt"/>
                          <a:ea typeface="+mn-ea"/>
                          <a:cs typeface="+mn-cs"/>
                        </a:rPr>
                        <a:t>Combien y avait-il d'images dans ma boîte avant que j’en distribue ? </a:t>
                      </a:r>
                    </a:p>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a:p>
                  </a:txBody>
                  <a:tcPr/>
                </a:tc>
                <a:tc>
                  <a:txBody>
                    <a:bodyPr/>
                    <a:lstStyle/>
                    <a:p>
                      <a:r>
                        <a:rPr lang="fr-FR" sz="900" dirty="0" smtClean="0">
                          <a:solidFill>
                            <a:schemeClr val="tx1"/>
                          </a:solidFill>
                        </a:rPr>
                        <a:t>Des livres sont sur les étagères. Eva prend 17 livres.</a:t>
                      </a:r>
                      <a:r>
                        <a:rPr lang="fr-FR" sz="900" baseline="0" dirty="0" smtClean="0">
                          <a:solidFill>
                            <a:schemeClr val="tx1"/>
                          </a:solidFill>
                        </a:rPr>
                        <a:t> Il y a maintenant 35 livres sur les étagères. Combien y avait-il de livres au début? </a:t>
                      </a:r>
                      <a:endParaRPr lang="fr-FR" sz="900" dirty="0">
                        <a:solidFill>
                          <a:schemeClr val="tx1"/>
                        </a:solidFill>
                      </a:endParaRPr>
                    </a:p>
                  </a:txBody>
                  <a:tcPr/>
                </a:tc>
              </a:tr>
              <a:tr h="414378">
                <a:tc>
                  <a:txBody>
                    <a:bodyPr/>
                    <a:lstStyle/>
                    <a:p>
                      <a:endParaRPr lang="fr-FR" dirty="0"/>
                    </a:p>
                  </a:txBody>
                  <a:tcPr/>
                </a:tc>
                <a:tc>
                  <a:txBody>
                    <a:bodyPr/>
                    <a:lstStyle/>
                    <a:p>
                      <a:r>
                        <a:rPr lang="fr-FR" sz="900" baseline="0" dirty="0" smtClean="0">
                          <a:solidFill>
                            <a:schemeClr val="tx1"/>
                          </a:solidFill>
                        </a:rPr>
                        <a:t>Des </a:t>
                      </a:r>
                      <a:r>
                        <a:rPr lang="fr-FR" sz="900" baseline="0" dirty="0" smtClean="0">
                          <a:solidFill>
                            <a:schemeClr val="tx1"/>
                          </a:solidFill>
                        </a:rPr>
                        <a:t>touristes visitent une ville en bateau. A son arrêt au port, 12 personnes montent. Il y a maintenant 152 touristes dans ce bateau. Combien y avait-il de touristes sur le bateau avant l’arrêt au port? </a:t>
                      </a:r>
                      <a:endParaRPr lang="fr-FR" sz="90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822978677"/>
              </p:ext>
            </p:extLst>
          </p:nvPr>
        </p:nvGraphicFramePr>
        <p:xfrm>
          <a:off x="138805" y="4532550"/>
          <a:ext cx="5553656" cy="1492834"/>
        </p:xfrm>
        <a:graphic>
          <a:graphicData uri="http://schemas.openxmlformats.org/drawingml/2006/table">
            <a:tbl>
              <a:tblPr firstRow="1" bandRow="1">
                <a:tableStyleId>{5C22544A-7EE6-4342-B048-85BDC9FD1C3A}</a:tableStyleId>
              </a:tblPr>
              <a:tblGrid>
                <a:gridCol w="569532"/>
                <a:gridCol w="4984124"/>
              </a:tblGrid>
              <a:tr h="579149">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Dans ma boîte, il y avait des images. J’en ai distribué 2 756 et il m’en reste encore 289. </a:t>
                      </a:r>
                    </a:p>
                    <a:p>
                      <a:r>
                        <a:rPr lang="fr-FR" sz="900" b="1" kern="1200" dirty="0" smtClean="0">
                          <a:solidFill>
                            <a:srgbClr val="FFFF00"/>
                          </a:solidFill>
                          <a:effectLst/>
                          <a:latin typeface="+mn-lt"/>
                          <a:ea typeface="+mn-ea"/>
                          <a:cs typeface="+mn-cs"/>
                        </a:rPr>
                        <a:t>Combien y avait-il d'images dans ma boîte avant que j’en distribue ? </a:t>
                      </a:r>
                    </a:p>
                    <a:p>
                      <a:endParaRPr lang="fr-FR" sz="1050" b="0" i="0" u="none" strike="noStrike" kern="1200" baseline="0" dirty="0" smtClean="0">
                        <a:solidFill>
                          <a:schemeClr val="tx1"/>
                        </a:solidFill>
                        <a:latin typeface="+mn-lt"/>
                        <a:ea typeface="+mn-ea"/>
                        <a:cs typeface="+mn-cs"/>
                      </a:endParaRPr>
                    </a:p>
                  </a:txBody>
                  <a:tcPr/>
                </a:tc>
              </a:tr>
              <a:tr h="429969">
                <a:tc>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83716">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958632412"/>
              </p:ext>
            </p:extLst>
          </p:nvPr>
        </p:nvGraphicFramePr>
        <p:xfrm>
          <a:off x="5945031" y="86544"/>
          <a:ext cx="6135352" cy="3077716"/>
        </p:xfrm>
        <a:graphic>
          <a:graphicData uri="http://schemas.openxmlformats.org/drawingml/2006/table">
            <a:tbl>
              <a:tblPr firstRow="1" bandRow="1">
                <a:tableStyleId>{5C22544A-7EE6-4342-B048-85BDC9FD1C3A}</a:tableStyleId>
              </a:tblPr>
              <a:tblGrid>
                <a:gridCol w="629185"/>
                <a:gridCol w="5506167"/>
              </a:tblGrid>
              <a:tr h="1042061">
                <a:tc>
                  <a:txBody>
                    <a:bodyPr/>
                    <a:lstStyle/>
                    <a:p>
                      <a:r>
                        <a:rPr lang="fr-FR" dirty="0" smtClean="0"/>
                        <a:t>CM1</a:t>
                      </a:r>
                      <a:endParaRPr lang="fr-FR" dirty="0"/>
                    </a:p>
                  </a:txBody>
                  <a:tcPr>
                    <a:solidFill>
                      <a:srgbClr val="E0923C"/>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M. Durand entre dans un magasin où il achète une paire de chaussures à 87,55 euros. Il sort du magasin avec 24,25 euros. Avec combien d'argent M. Durand est-il entré dans le magasin? (Recherche d'un état initial)</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Il est 16h15 et cela fait 1h25 que </a:t>
                      </a:r>
                      <a:r>
                        <a:rPr lang="fr-FR" sz="900" b="1" kern="1200" dirty="0" smtClean="0">
                          <a:solidFill>
                            <a:srgbClr val="FFFF00"/>
                          </a:solidFill>
                          <a:effectLst/>
                          <a:latin typeface="+mn-lt"/>
                          <a:ea typeface="+mn-ea"/>
                          <a:cs typeface="+mn-cs"/>
                        </a:rPr>
                        <a:t>l’électricité </a:t>
                      </a:r>
                      <a:r>
                        <a:rPr lang="fr-FR" sz="900" b="1" kern="1200" dirty="0" smtClean="0">
                          <a:solidFill>
                            <a:srgbClr val="FFFF00"/>
                          </a:solidFill>
                          <a:effectLst/>
                          <a:latin typeface="+mn-lt"/>
                          <a:ea typeface="+mn-ea"/>
                          <a:cs typeface="+mn-cs"/>
                        </a:rPr>
                        <a:t>est coupée. A quelle heure la coupure d’électricité a-t-elle commencé?</a:t>
                      </a:r>
                    </a:p>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Laura regarde sa montre. Elle constate que dans trois quarts d’heure elle devra être dans la gymnase pour son </a:t>
                      </a:r>
                      <a:r>
                        <a:rPr lang="fr-FR" sz="900" b="1" kern="1200" dirty="0" smtClean="0">
                          <a:solidFill>
                            <a:srgbClr val="FFFF00"/>
                          </a:solidFill>
                          <a:effectLst/>
                          <a:latin typeface="+mn-lt"/>
                          <a:ea typeface="+mn-ea"/>
                          <a:cs typeface="+mn-cs"/>
                        </a:rPr>
                        <a:t>cours </a:t>
                      </a:r>
                      <a:r>
                        <a:rPr lang="fr-FR" sz="900" b="1" kern="1200" dirty="0" smtClean="0">
                          <a:solidFill>
                            <a:srgbClr val="FFFF00"/>
                          </a:solidFill>
                          <a:effectLst/>
                          <a:latin typeface="+mn-lt"/>
                          <a:ea typeface="+mn-ea"/>
                          <a:cs typeface="+mn-cs"/>
                        </a:rPr>
                        <a:t>de danse qui commence à 17h10. </a:t>
                      </a:r>
                      <a:r>
                        <a:rPr lang="fr-FR" sz="900" b="1" kern="1200" dirty="0" smtClean="0">
                          <a:solidFill>
                            <a:srgbClr val="FFFF00"/>
                          </a:solidFill>
                          <a:effectLst/>
                          <a:latin typeface="+mn-lt"/>
                          <a:ea typeface="+mn-ea"/>
                          <a:cs typeface="+mn-cs"/>
                        </a:rPr>
                        <a:t>Quelle </a:t>
                      </a:r>
                      <a:r>
                        <a:rPr lang="fr-FR" sz="900" b="1" kern="1200" dirty="0" smtClean="0">
                          <a:solidFill>
                            <a:srgbClr val="FFFF00"/>
                          </a:solidFill>
                          <a:effectLst/>
                          <a:latin typeface="+mn-lt"/>
                          <a:ea typeface="+mn-ea"/>
                          <a:cs typeface="+mn-cs"/>
                        </a:rPr>
                        <a:t>heure affiche alors la montre de Laura?</a:t>
                      </a:r>
                    </a:p>
                    <a:p>
                      <a:endParaRPr lang="fr-FR" sz="900" b="1" kern="1200" dirty="0" smtClean="0">
                        <a:solidFill>
                          <a:srgbClr val="FFFF00"/>
                        </a:solidFill>
                        <a:effectLst/>
                        <a:latin typeface="+mn-lt"/>
                        <a:ea typeface="+mn-ea"/>
                        <a:cs typeface="+mn-cs"/>
                      </a:endParaRPr>
                    </a:p>
                  </a:txBody>
                  <a:tcPr/>
                </a:tc>
              </a:tr>
              <a:tr h="486642">
                <a:tc>
                  <a:txBody>
                    <a:bodyPr/>
                    <a:lstStyle/>
                    <a:p>
                      <a:endParaRPr lang="fr-FR"/>
                    </a:p>
                  </a:txBody>
                  <a:tcPr/>
                </a:tc>
                <a:tc>
                  <a:txBody>
                    <a:bodyPr/>
                    <a:lstStyle/>
                    <a:p>
                      <a:endParaRPr lang="fr-FR" sz="900" b="1" kern="1200" dirty="0">
                        <a:solidFill>
                          <a:srgbClr val="FFFF00"/>
                        </a:solidFill>
                        <a:effectLst/>
                        <a:latin typeface="+mn-lt"/>
                        <a:ea typeface="+mn-ea"/>
                        <a:cs typeface="+mn-cs"/>
                      </a:endParaRPr>
                    </a:p>
                  </a:txBody>
                  <a:tcPr/>
                </a:tc>
              </a:tr>
              <a:tr h="388517">
                <a:tc>
                  <a:txBody>
                    <a:bodyPr/>
                    <a:lstStyle/>
                    <a:p>
                      <a:endParaRPr lang="fr-FR" dirty="0"/>
                    </a:p>
                  </a:txBody>
                  <a:tcPr/>
                </a:tc>
                <a:tc>
                  <a:txBody>
                    <a:bodyPr/>
                    <a:lstStyle/>
                    <a:p>
                      <a:endParaRPr lang="fr-FR" sz="1050" dirty="0">
                        <a:solidFill>
                          <a:schemeClr val="tx1"/>
                        </a:solidFill>
                      </a:endParaRPr>
                    </a:p>
                  </a:txBody>
                  <a:tcPr/>
                </a:tc>
              </a:tr>
              <a:tr h="1013837">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745808765"/>
              </p:ext>
            </p:extLst>
          </p:nvPr>
        </p:nvGraphicFramePr>
        <p:xfrm>
          <a:off x="5945031" y="3414086"/>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Léo avait rendez-vous chez son dentiste. Il est arrivé à 15h 09 avec 24 minutes de retard. À quelle heure devait-il être chez son dentiste? </a:t>
                      </a: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3" name="Imag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4161" y="1170625"/>
            <a:ext cx="682945" cy="232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056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Document d'aide à la programmation en résolution de problèmes - Type de problèmes / Classification de Vergnaud   - Coraline Nowicki CPC Circonscription de Dammartin en Goële</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897678250"/>
              </p:ext>
            </p:extLst>
          </p:nvPr>
        </p:nvGraphicFramePr>
        <p:xfrm>
          <a:off x="138806" y="36037"/>
          <a:ext cx="5553657" cy="1722120"/>
        </p:xfrm>
        <a:graphic>
          <a:graphicData uri="http://schemas.openxmlformats.org/drawingml/2006/table">
            <a:tbl>
              <a:tblPr firstRow="1" bandRow="1">
                <a:tableStyleId>{00A15C55-8517-42AA-B614-E9B94910E393}</a:tableStyleId>
              </a:tblPr>
              <a:tblGrid>
                <a:gridCol w="981656"/>
                <a:gridCol w="2150772"/>
                <a:gridCol w="598868"/>
                <a:gridCol w="598868"/>
                <a:gridCol w="1223493"/>
              </a:tblGrid>
              <a:tr h="292138">
                <a:tc gridSpan="5">
                  <a:txBody>
                    <a:bodyPr/>
                    <a:lstStyle/>
                    <a:p>
                      <a:pPr algn="ctr"/>
                      <a:r>
                        <a:rPr lang="fr-FR" sz="1400" dirty="0" smtClean="0"/>
                        <a:t>Problèmes additifs et soustractifs</a:t>
                      </a:r>
                      <a:endParaRPr lang="fr-FR" sz="1400"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r>
              <a:tr h="394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kern="1200" dirty="0" smtClean="0">
                          <a:solidFill>
                            <a:schemeClr val="bg1">
                              <a:lumMod val="65000"/>
                            </a:schemeClr>
                          </a:solidFill>
                        </a:rPr>
                        <a:t>Composition de deux états</a:t>
                      </a:r>
                      <a:endParaRPr lang="fr-FR" sz="1050" b="1" dirty="0">
                        <a:solidFill>
                          <a:schemeClr val="bg1">
                            <a:lumMod val="65000"/>
                          </a:schemeClr>
                        </a:solidFill>
                      </a:endParaRPr>
                    </a:p>
                  </a:txBody>
                  <a:tcPr/>
                </a:tc>
                <a:tc>
                  <a:txBody>
                    <a:bodyPr/>
                    <a:lstStyle/>
                    <a:p>
                      <a:pPr algn="ctr"/>
                      <a:r>
                        <a:rPr lang="fr-FR" sz="1050" dirty="0" smtClean="0">
                          <a:solidFill>
                            <a:schemeClr val="bg1">
                              <a:lumMod val="65000"/>
                            </a:schemeClr>
                          </a:solidFill>
                        </a:rPr>
                        <a:t>Transformation d’un état</a:t>
                      </a:r>
                      <a:endParaRPr lang="fr-FR" sz="1050" b="1" dirty="0">
                        <a:solidFill>
                          <a:schemeClr val="bg1">
                            <a:lumMod val="65000"/>
                          </a:schemeClr>
                        </a:solidFill>
                      </a:endParaRPr>
                    </a:p>
                  </a:txBody>
                  <a:tcPr/>
                </a:tc>
                <a:tc gridSpan="2">
                  <a:txBody>
                    <a:bodyPr/>
                    <a:lstStyle/>
                    <a:p>
                      <a:pPr algn="ctr"/>
                      <a:r>
                        <a:rPr lang="fr-FR" sz="1050" b="1" dirty="0" smtClean="0"/>
                        <a:t>Comparaison</a:t>
                      </a:r>
                      <a:r>
                        <a:rPr lang="fr-FR" sz="1050" b="1" baseline="0" dirty="0" smtClean="0"/>
                        <a:t> d’états</a:t>
                      </a:r>
                      <a:endParaRPr lang="fr-FR" sz="1050" b="1" dirty="0">
                        <a:solidFill>
                          <a:schemeClr val="tx1"/>
                        </a:solidFill>
                      </a:endParaRPr>
                    </a:p>
                  </a:txBody>
                  <a:tcPr/>
                </a:tc>
                <a:tc hMerge="1">
                  <a:txBody>
                    <a:bodyPr/>
                    <a:lstStyle/>
                    <a:p>
                      <a:endParaRPr lang="fr-FR"/>
                    </a:p>
                  </a:txBody>
                  <a:tcPr/>
                </a:tc>
                <a:tc>
                  <a:txBody>
                    <a:bodyPr/>
                    <a:lstStyle/>
                    <a:p>
                      <a:pPr algn="ctr"/>
                      <a:r>
                        <a:rPr lang="fr-FR" sz="1050" dirty="0" smtClean="0">
                          <a:solidFill>
                            <a:schemeClr val="bg1">
                              <a:lumMod val="65000"/>
                            </a:schemeClr>
                          </a:solidFill>
                        </a:rPr>
                        <a:t>Composition de transformation</a:t>
                      </a:r>
                      <a:endParaRPr lang="fr-FR" sz="1050" b="1" dirty="0">
                        <a:solidFill>
                          <a:schemeClr val="bg1">
                            <a:lumMod val="65000"/>
                          </a:schemeClr>
                        </a:solidFill>
                      </a:endParaRPr>
                    </a:p>
                  </a:txBody>
                  <a:tcPr/>
                </a:tc>
              </a:tr>
              <a:tr h="3505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solidFill>
                          <a:schemeClr val="bg1">
                            <a:lumMod val="50000"/>
                          </a:schemeClr>
                        </a:solidFill>
                      </a:endParaRPr>
                    </a:p>
                  </a:txBody>
                  <a:tcPr/>
                </a:tc>
                <a:tc>
                  <a:txBody>
                    <a:bodyPr/>
                    <a:lstStyle/>
                    <a:p>
                      <a:pPr algn="ctr">
                        <a:lnSpc>
                          <a:spcPct val="107000"/>
                        </a:lnSpc>
                        <a:spcAft>
                          <a:spcPts val="0"/>
                        </a:spcAft>
                      </a:pPr>
                      <a:endParaRPr lang="fr-F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b="1" dirty="0">
                          <a:effectLst/>
                        </a:rPr>
                        <a:t>Recherche de l’un des états</a:t>
                      </a:r>
                      <a:endParaRPr lang="fr-FR" sz="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pPr algn="ctr">
                        <a:lnSpc>
                          <a:spcPct val="107000"/>
                        </a:lnSpc>
                        <a:spcAft>
                          <a:spcPts val="0"/>
                        </a:spcAft>
                      </a:pPr>
                      <a:r>
                        <a:rPr lang="fr-FR" sz="700" dirty="0">
                          <a:solidFill>
                            <a:schemeClr val="bg1">
                              <a:lumMod val="65000"/>
                            </a:schemeClr>
                          </a:solidFill>
                          <a:effectLst/>
                        </a:rPr>
                        <a:t>Recherche de la comparaison</a:t>
                      </a:r>
                      <a:endParaRPr lang="fr-FR" sz="7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36" marR="62036" marT="0" marB="0" anchor="ctr"/>
                </a:tc>
                <a:tc>
                  <a:txBody>
                    <a:bodyPr/>
                    <a:lstStyle/>
                    <a:p>
                      <a:endParaRPr lang="fr-FR" dirty="0"/>
                    </a:p>
                  </a:txBody>
                  <a:tcPr/>
                </a:tc>
              </a:tr>
              <a:tr h="613489">
                <a:tc>
                  <a:txBody>
                    <a:bodyPr/>
                    <a:lstStyle/>
                    <a:p>
                      <a:endParaRPr lang="fr-FR" dirty="0"/>
                    </a:p>
                  </a:txBody>
                  <a:tcPr/>
                </a:tc>
                <a:tc>
                  <a:txBody>
                    <a:bodyPr/>
                    <a:lstStyle/>
                    <a:p>
                      <a:endParaRPr lang="fr-FR" dirty="0" smtClean="0"/>
                    </a:p>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969150974"/>
              </p:ext>
            </p:extLst>
          </p:nvPr>
        </p:nvGraphicFramePr>
        <p:xfrm>
          <a:off x="138806" y="1829910"/>
          <a:ext cx="5553656" cy="1267818"/>
        </p:xfrm>
        <a:graphic>
          <a:graphicData uri="http://schemas.openxmlformats.org/drawingml/2006/table">
            <a:tbl>
              <a:tblPr firstRow="1" bandRow="1">
                <a:tableStyleId>{5C22544A-7EE6-4342-B048-85BDC9FD1C3A}</a:tableStyleId>
              </a:tblPr>
              <a:tblGrid>
                <a:gridCol w="587587"/>
                <a:gridCol w="4966069"/>
              </a:tblGrid>
              <a:tr h="460587">
                <a:tc>
                  <a:txBody>
                    <a:bodyPr/>
                    <a:lstStyle/>
                    <a:p>
                      <a:r>
                        <a:rPr lang="fr-FR" dirty="0" smtClean="0"/>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100)</a:t>
                      </a:r>
                      <a:endParaRPr lang="fr-FR" sz="700" dirty="0" smtClean="0"/>
                    </a:p>
                    <a:p>
                      <a:endParaRPr lang="fr-FR" dirty="0"/>
                    </a:p>
                  </a:txBody>
                  <a:tcPr>
                    <a:solidFill>
                      <a:srgbClr val="52DE7D"/>
                    </a:solidFill>
                  </a:tcPr>
                </a:tc>
                <a:tc>
                  <a:txBody>
                    <a:bodyPr/>
                    <a:lstStyle/>
                    <a:p>
                      <a:endParaRPr lang="fr-FR" sz="1050" b="0" i="0" u="none" strike="noStrike" kern="1200" baseline="0" dirty="0" smtClean="0">
                        <a:solidFill>
                          <a:schemeClr val="tx1"/>
                        </a:solidFill>
                        <a:latin typeface="+mn-lt"/>
                        <a:ea typeface="+mn-ea"/>
                        <a:cs typeface="+mn-cs"/>
                      </a:endParaRPr>
                    </a:p>
                  </a:txBody>
                  <a:tcPr/>
                </a:tc>
              </a:tr>
              <a:tr h="414378">
                <a:tc>
                  <a:txBody>
                    <a:bodyPr/>
                    <a:lstStyle/>
                    <a:p>
                      <a:endParaRPr lang="fr-FR"/>
                    </a:p>
                  </a:txBody>
                  <a:tcPr/>
                </a:tc>
                <a:tc>
                  <a:txBody>
                    <a:bodyPr/>
                    <a:lstStyle/>
                    <a:p>
                      <a:endParaRPr lang="fr-FR" sz="1050" dirty="0">
                        <a:solidFill>
                          <a:schemeClr val="tx1"/>
                        </a:solidFill>
                      </a:endParaRP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457432263"/>
              </p:ext>
            </p:extLst>
          </p:nvPr>
        </p:nvGraphicFramePr>
        <p:xfrm>
          <a:off x="138806" y="3169481"/>
          <a:ext cx="5553656" cy="1407876"/>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1 000)</a:t>
                      </a:r>
                      <a:endParaRPr lang="fr-FR"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Léo a 188 billes. Lucie en a 75 de plus. Combien Lucie a-t-elle de billes? </a:t>
                      </a:r>
                    </a:p>
                  </a:txBody>
                  <a:tcPr/>
                </a:tc>
              </a:tr>
              <a:tr h="414378">
                <a:tc>
                  <a:txBody>
                    <a:bodyPr/>
                    <a:lstStyle/>
                    <a:p>
                      <a:endParaRPr lang="fr-FR"/>
                    </a:p>
                  </a:txBody>
                  <a:tcPr/>
                </a:tc>
                <a:tc>
                  <a:txBody>
                    <a:bodyPr/>
                    <a:lstStyle/>
                    <a:p>
                      <a:r>
                        <a:rPr lang="fr-FR" sz="900" dirty="0" smtClean="0">
                          <a:solidFill>
                            <a:schemeClr val="tx1"/>
                          </a:solidFill>
                        </a:rPr>
                        <a:t>Lila a 32 cartes monstres. Tom a 5</a:t>
                      </a:r>
                      <a:r>
                        <a:rPr lang="fr-FR" sz="900" baseline="0" dirty="0" smtClean="0">
                          <a:solidFill>
                            <a:schemeClr val="tx1"/>
                          </a:solidFill>
                        </a:rPr>
                        <a:t> cartes de monstres de moins que Lila. Combien Tom </a:t>
                      </a:r>
                      <a:r>
                        <a:rPr lang="fr-FR" sz="900" baseline="0" dirty="0" err="1" smtClean="0">
                          <a:solidFill>
                            <a:schemeClr val="tx1"/>
                          </a:solidFill>
                        </a:rPr>
                        <a:t>a-t-il</a:t>
                      </a:r>
                      <a:r>
                        <a:rPr lang="fr-FR" sz="900" baseline="0" dirty="0" smtClean="0">
                          <a:solidFill>
                            <a:schemeClr val="tx1"/>
                          </a:solidFill>
                        </a:rPr>
                        <a:t> de cartes de monstres? </a:t>
                      </a:r>
                      <a:endParaRPr lang="fr-FR" sz="90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562035156"/>
              </p:ext>
            </p:extLst>
          </p:nvPr>
        </p:nvGraphicFramePr>
        <p:xfrm>
          <a:off x="138806" y="4649110"/>
          <a:ext cx="5553656" cy="1422794"/>
        </p:xfrm>
        <a:graphic>
          <a:graphicData uri="http://schemas.openxmlformats.org/drawingml/2006/table">
            <a:tbl>
              <a:tblPr firstRow="1" bandRow="1">
                <a:tableStyleId>{5C22544A-7EE6-4342-B048-85BDC9FD1C3A}</a:tableStyleId>
              </a:tblPr>
              <a:tblGrid>
                <a:gridCol w="569532"/>
                <a:gridCol w="4984124"/>
              </a:tblGrid>
              <a:tr h="368336">
                <a:tc>
                  <a:txBody>
                    <a:bodyPr/>
                    <a:lstStyle/>
                    <a:p>
                      <a:r>
                        <a:rPr lang="fr-FR" dirty="0" smtClean="0"/>
                        <a:t>CE2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700" dirty="0" smtClean="0"/>
                        <a:t>(Nombres</a:t>
                      </a:r>
                      <a:r>
                        <a:rPr lang="fr-FR" sz="700" baseline="0" dirty="0" smtClean="0"/>
                        <a:t> &lt; 10 000)</a:t>
                      </a:r>
                      <a:endParaRPr lang="fr-FR" dirty="0"/>
                    </a:p>
                  </a:txBody>
                  <a:tcPr>
                    <a:solidFill>
                      <a:srgbClr val="92D050"/>
                    </a:solidFill>
                  </a:tcPr>
                </a:tc>
                <a:tc>
                  <a:txBody>
                    <a:bodyPr/>
                    <a:lstStyle/>
                    <a:p>
                      <a:pPr marL="171450" indent="-171450">
                        <a:buFont typeface="Arial" panose="020B0604020202020204" pitchFamily="34" charset="0"/>
                        <a:buChar char="•"/>
                      </a:pPr>
                      <a:r>
                        <a:rPr lang="fr-FR" sz="900" b="1" kern="1200" dirty="0" smtClean="0">
                          <a:solidFill>
                            <a:srgbClr val="FFFF00"/>
                          </a:solidFill>
                          <a:effectLst/>
                          <a:latin typeface="+mn-lt"/>
                          <a:ea typeface="+mn-ea"/>
                          <a:cs typeface="+mn-cs"/>
                        </a:rPr>
                        <a:t>Léo a 4 188 billes. Lucie en a 75 de plus. Combien de billes a Lucie? </a:t>
                      </a:r>
                      <a:endParaRPr lang="fr-FR" sz="900" b="1" kern="1200" dirty="0">
                        <a:solidFill>
                          <a:srgbClr val="FFFF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kern="1200" dirty="0" smtClean="0">
                          <a:solidFill>
                            <a:srgbClr val="FFFF00"/>
                          </a:solidFill>
                          <a:effectLst/>
                          <a:latin typeface="+mn-lt"/>
                          <a:ea typeface="+mn-ea"/>
                          <a:cs typeface="+mn-cs"/>
                        </a:rPr>
                        <a:t>Léo a 188 billes. </a:t>
                      </a:r>
                      <a:r>
                        <a:rPr lang="fr-FR" sz="900" b="1" kern="1200" dirty="0" smtClean="0">
                          <a:solidFill>
                            <a:srgbClr val="FFFF00"/>
                          </a:solidFill>
                          <a:effectLst/>
                          <a:latin typeface="+mn-lt"/>
                          <a:ea typeface="+mn-ea"/>
                          <a:cs typeface="+mn-cs"/>
                        </a:rPr>
                        <a:t>Léo en </a:t>
                      </a:r>
                      <a:r>
                        <a:rPr lang="fr-FR" sz="900" b="1" kern="1200" dirty="0" smtClean="0">
                          <a:solidFill>
                            <a:srgbClr val="FFFF00"/>
                          </a:solidFill>
                          <a:effectLst/>
                          <a:latin typeface="+mn-lt"/>
                          <a:ea typeface="+mn-ea"/>
                          <a:cs typeface="+mn-cs"/>
                        </a:rPr>
                        <a:t>a 75 de </a:t>
                      </a:r>
                      <a:r>
                        <a:rPr lang="fr-FR" sz="900" b="1" kern="1200" dirty="0" smtClean="0">
                          <a:solidFill>
                            <a:srgbClr val="FFFF00"/>
                          </a:solidFill>
                          <a:effectLst/>
                          <a:latin typeface="+mn-lt"/>
                          <a:ea typeface="+mn-ea"/>
                          <a:cs typeface="+mn-cs"/>
                        </a:rPr>
                        <a:t>plus que </a:t>
                      </a:r>
                      <a:r>
                        <a:rPr lang="fr-FR" sz="900" b="1" kern="1200" dirty="0" smtClean="0">
                          <a:solidFill>
                            <a:srgbClr val="FFFF00"/>
                          </a:solidFill>
                          <a:effectLst/>
                          <a:latin typeface="+mn-lt"/>
                          <a:ea typeface="+mn-ea"/>
                          <a:cs typeface="+mn-cs"/>
                        </a:rPr>
                        <a:t>Lucie. Combien de billes a Lucie?</a:t>
                      </a:r>
                      <a:endParaRPr lang="fr-FR" sz="900" b="1" kern="1200" dirty="0">
                        <a:solidFill>
                          <a:srgbClr val="FFFF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u="sng" kern="1200" dirty="0" smtClean="0">
                          <a:solidFill>
                            <a:srgbClr val="FFFF00"/>
                          </a:solidFill>
                          <a:effectLst/>
                          <a:latin typeface="+mn-lt"/>
                          <a:ea typeface="+mn-ea"/>
                          <a:cs typeface="+mn-cs"/>
                        </a:rPr>
                        <a:t>A étapes</a:t>
                      </a:r>
                      <a:r>
                        <a:rPr lang="fr-FR" sz="900" b="1" kern="1200" dirty="0" smtClean="0">
                          <a:solidFill>
                            <a:srgbClr val="FFFF00"/>
                          </a:solidFill>
                          <a:effectLst/>
                          <a:latin typeface="+mn-lt"/>
                          <a:ea typeface="+mn-ea"/>
                          <a:cs typeface="+mn-cs"/>
                        </a:rPr>
                        <a:t>: Léo a </a:t>
                      </a:r>
                      <a:r>
                        <a:rPr lang="fr-FR" sz="900" b="1" kern="1200" dirty="0" smtClean="0">
                          <a:solidFill>
                            <a:srgbClr val="FFFF00"/>
                          </a:solidFill>
                          <a:effectLst/>
                          <a:latin typeface="+mn-lt"/>
                          <a:ea typeface="+mn-ea"/>
                          <a:cs typeface="+mn-cs"/>
                        </a:rPr>
                        <a:t>23 billes de plus que </a:t>
                      </a:r>
                      <a:r>
                        <a:rPr lang="fr-FR" sz="900" b="1" kern="1200" dirty="0" smtClean="0">
                          <a:solidFill>
                            <a:srgbClr val="FFFF00"/>
                          </a:solidFill>
                          <a:effectLst/>
                          <a:latin typeface="+mn-lt"/>
                          <a:ea typeface="+mn-ea"/>
                          <a:cs typeface="+mn-cs"/>
                        </a:rPr>
                        <a:t>Lucie et </a:t>
                      </a:r>
                      <a:r>
                        <a:rPr lang="fr-FR" sz="900" b="1" kern="1200" dirty="0" smtClean="0">
                          <a:solidFill>
                            <a:srgbClr val="FFFF00"/>
                          </a:solidFill>
                          <a:effectLst/>
                          <a:latin typeface="+mn-lt"/>
                          <a:ea typeface="+mn-ea"/>
                          <a:cs typeface="+mn-cs"/>
                        </a:rPr>
                        <a:t>Zoé a 7 billes de moins que Lucie. Zoé a 27 billes. Combien de billes a Léo</a:t>
                      </a:r>
                      <a:r>
                        <a:rPr lang="fr-FR" sz="900" b="1" kern="1200" dirty="0" smtClean="0">
                          <a:solidFill>
                            <a:srgbClr val="FFFF00"/>
                          </a:solidFill>
                          <a:effectLst/>
                          <a:latin typeface="+mn-lt"/>
                          <a:ea typeface="+mn-ea"/>
                          <a:cs typeface="+mn-cs"/>
                        </a:rPr>
                        <a:t>?</a:t>
                      </a:r>
                      <a:endParaRPr lang="fr-FR" sz="900" b="1" kern="1200" dirty="0" smtClean="0">
                        <a:solidFill>
                          <a:srgbClr val="FFFF00"/>
                        </a:solidFill>
                        <a:effectLst/>
                        <a:latin typeface="+mn-lt"/>
                        <a:ea typeface="+mn-ea"/>
                        <a:cs typeface="+mn-cs"/>
                      </a:endParaRPr>
                    </a:p>
                  </a:txBody>
                  <a:tcPr/>
                </a:tc>
              </a:tr>
              <a:tr h="368336">
                <a:tc>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solidFill>
                          <a:schemeClr val="tx1"/>
                        </a:solidFill>
                      </a:endParaRPr>
                    </a:p>
                  </a:txBody>
                  <a:tcPr/>
                </a:tc>
              </a:tr>
              <a:tr h="414378">
                <a:tc>
                  <a:txBody>
                    <a:bodyPr/>
                    <a:lstStyle/>
                    <a:p>
                      <a:endParaRPr lang="fr-FR" dirty="0"/>
                    </a:p>
                  </a:txBody>
                  <a:tcPr/>
                </a:tc>
                <a:tc>
                  <a:txBody>
                    <a:bodyPr/>
                    <a:lstStyle/>
                    <a:p>
                      <a:endParaRPr lang="fr-FR" sz="1050" dirty="0">
                        <a:solidFill>
                          <a:schemeClr val="tx1"/>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876330341"/>
              </p:ext>
            </p:extLst>
          </p:nvPr>
        </p:nvGraphicFramePr>
        <p:xfrm>
          <a:off x="5945031" y="86542"/>
          <a:ext cx="6135352" cy="3376621"/>
        </p:xfrm>
        <a:graphic>
          <a:graphicData uri="http://schemas.openxmlformats.org/drawingml/2006/table">
            <a:tbl>
              <a:tblPr firstRow="1" bandRow="1">
                <a:tableStyleId>{5C22544A-7EE6-4342-B048-85BDC9FD1C3A}</a:tableStyleId>
              </a:tblPr>
              <a:tblGrid>
                <a:gridCol w="629185"/>
                <a:gridCol w="5506167"/>
              </a:tblGrid>
              <a:tr h="517080">
                <a:tc>
                  <a:txBody>
                    <a:bodyPr/>
                    <a:lstStyle/>
                    <a:p>
                      <a:r>
                        <a:rPr lang="fr-FR" dirty="0" smtClean="0"/>
                        <a:t>CM1</a:t>
                      </a:r>
                      <a:endParaRPr lang="fr-FR" dirty="0"/>
                    </a:p>
                  </a:txBody>
                  <a:tcPr>
                    <a:solidFill>
                      <a:srgbClr val="E0923C"/>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736673">
                <a:tc>
                  <a:txBody>
                    <a:bodyPr/>
                    <a:lstStyle/>
                    <a:p>
                      <a:endParaRPr lang="fr-FR"/>
                    </a:p>
                  </a:txBody>
                  <a:tcPr/>
                </a:tc>
                <a:tc>
                  <a:txBody>
                    <a:bodyPr/>
                    <a:lstStyle/>
                    <a:p>
                      <a:endParaRPr lang="fr-FR" sz="1050" dirty="0">
                        <a:solidFill>
                          <a:schemeClr val="tx1"/>
                        </a:solidFill>
                      </a:endParaRPr>
                    </a:p>
                  </a:txBody>
                  <a:tcPr/>
                </a:tc>
              </a:tr>
              <a:tr h="588133">
                <a:tc>
                  <a:txBody>
                    <a:bodyPr/>
                    <a:lstStyle/>
                    <a:p>
                      <a:endParaRPr lang="fr-FR" dirty="0"/>
                    </a:p>
                  </a:txBody>
                  <a:tcPr/>
                </a:tc>
                <a:tc>
                  <a:txBody>
                    <a:bodyPr/>
                    <a:lstStyle/>
                    <a:p>
                      <a:endParaRPr lang="fr-FR" sz="1050" dirty="0">
                        <a:solidFill>
                          <a:schemeClr val="tx1"/>
                        </a:solidFill>
                      </a:endParaRPr>
                    </a:p>
                  </a:txBody>
                  <a:tcPr/>
                </a:tc>
              </a:tr>
              <a:tr h="1534735">
                <a:tc>
                  <a:txBody>
                    <a:bodyPr/>
                    <a:lstStyle/>
                    <a:p>
                      <a:endParaRPr lang="fr-FR" dirty="0"/>
                    </a:p>
                  </a:txBody>
                  <a:tcPr/>
                </a:tc>
                <a:tc>
                  <a:txBody>
                    <a:bodyPr/>
                    <a:lstStyle/>
                    <a:p>
                      <a:endParaRPr lang="fr-FR" sz="1050" dirty="0" smtClean="0">
                        <a:solidFill>
                          <a:schemeClr val="tx1"/>
                        </a:solidFill>
                      </a:endParaRPr>
                    </a:p>
                    <a:p>
                      <a:endParaRPr lang="fr-FR" sz="1050" dirty="0" smtClean="0">
                        <a:solidFill>
                          <a:schemeClr val="tx1"/>
                        </a:solidFill>
                      </a:endParaRPr>
                    </a:p>
                    <a:p>
                      <a:endParaRPr lang="fr-FR" sz="1050" dirty="0" smtClean="0">
                        <a:solidFill>
                          <a:schemeClr val="tx1"/>
                        </a:solidFill>
                      </a:endParaRPr>
                    </a:p>
                    <a:p>
                      <a:endParaRPr lang="fr-FR" sz="1800" b="0" i="0" u="none" strike="noStrike" kern="1200" baseline="0" dirty="0" smtClean="0">
                        <a:solidFill>
                          <a:schemeClr val="dk1"/>
                        </a:solidFill>
                        <a:latin typeface="+mn-lt"/>
                        <a:ea typeface="+mn-ea"/>
                        <a:cs typeface="+mn-cs"/>
                      </a:endParaRPr>
                    </a:p>
                    <a:p>
                      <a:endParaRPr lang="fr-FR" sz="1800" b="0" i="0" u="none" strike="noStrike" kern="1200" baseline="0" dirty="0" smtClean="0">
                        <a:solidFill>
                          <a:schemeClr val="dk1"/>
                        </a:solidFill>
                        <a:latin typeface="+mn-lt"/>
                        <a:ea typeface="+mn-ea"/>
                        <a:cs typeface="+mn-cs"/>
                      </a:endParaRPr>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20901303"/>
              </p:ext>
            </p:extLst>
          </p:nvPr>
        </p:nvGraphicFramePr>
        <p:xfrm>
          <a:off x="5945031" y="3504999"/>
          <a:ext cx="6135352" cy="2705449"/>
        </p:xfrm>
        <a:graphic>
          <a:graphicData uri="http://schemas.openxmlformats.org/drawingml/2006/table">
            <a:tbl>
              <a:tblPr firstRow="1" bandRow="1">
                <a:tableStyleId>{5C22544A-7EE6-4342-B048-85BDC9FD1C3A}</a:tableStyleId>
              </a:tblPr>
              <a:tblGrid>
                <a:gridCol w="629185"/>
                <a:gridCol w="5506167"/>
              </a:tblGrid>
              <a:tr h="490621">
                <a:tc>
                  <a:txBody>
                    <a:bodyPr/>
                    <a:lstStyle/>
                    <a:p>
                      <a:r>
                        <a:rPr lang="fr-FR" dirty="0" smtClean="0"/>
                        <a:t>CM2</a:t>
                      </a:r>
                      <a:endParaRPr lang="fr-FR" dirty="0"/>
                    </a:p>
                  </a:txBody>
                  <a:tcPr>
                    <a:solidFill>
                      <a:srgbClr val="F771C1"/>
                    </a:solidFill>
                  </a:tcPr>
                </a:tc>
                <a:tc>
                  <a:txBody>
                    <a:bodyPr/>
                    <a:lstStyle/>
                    <a:p>
                      <a:endParaRPr lang="fr-FR" sz="1050" b="1" i="0" u="none" strike="noStrike" kern="1200" baseline="0" dirty="0" smtClean="0">
                        <a:solidFill>
                          <a:schemeClr val="tx1"/>
                        </a:solidFill>
                        <a:latin typeface="+mn-lt"/>
                        <a:ea typeface="+mn-ea"/>
                        <a:cs typeface="+mn-cs"/>
                      </a:endParaRPr>
                    </a:p>
                  </a:txBody>
                  <a:tcPr/>
                </a:tc>
              </a:tr>
              <a:tr h="681893">
                <a:tc>
                  <a:txBody>
                    <a:bodyPr/>
                    <a:lstStyle/>
                    <a:p>
                      <a:endParaRPr lang="fr-FR"/>
                    </a:p>
                  </a:txBody>
                  <a:tcPr/>
                </a:tc>
                <a:tc>
                  <a:txBody>
                    <a:bodyPr/>
                    <a:lstStyle/>
                    <a:p>
                      <a:endParaRPr lang="fr-FR" sz="1050" dirty="0">
                        <a:solidFill>
                          <a:schemeClr val="tx1"/>
                        </a:solidFill>
                      </a:endParaRPr>
                    </a:p>
                  </a:txBody>
                  <a:tcPr/>
                </a:tc>
              </a:tr>
              <a:tr h="558038">
                <a:tc>
                  <a:txBody>
                    <a:bodyPr/>
                    <a:lstStyle/>
                    <a:p>
                      <a:endParaRPr lang="fr-FR" dirty="0"/>
                    </a:p>
                  </a:txBody>
                  <a:tcPr/>
                </a:tc>
                <a:tc>
                  <a:txBody>
                    <a:bodyPr/>
                    <a:lstStyle/>
                    <a:p>
                      <a:endParaRPr lang="fr-FR" sz="1050" dirty="0">
                        <a:solidFill>
                          <a:schemeClr val="tx1"/>
                        </a:solidFill>
                      </a:endParaRPr>
                    </a:p>
                  </a:txBody>
                  <a:tcPr/>
                </a:tc>
              </a:tr>
              <a:tr h="974897">
                <a:tc>
                  <a:txBody>
                    <a:bodyPr/>
                    <a:lstStyle/>
                    <a:p>
                      <a:endParaRPr lang="fr-FR" dirty="0"/>
                    </a:p>
                  </a:txBody>
                  <a:tcPr/>
                </a:tc>
                <a:tc>
                  <a:txBody>
                    <a:bodyPr/>
                    <a:lstStyle/>
                    <a:p>
                      <a:endParaRPr lang="fr-FR" sz="600" dirty="0">
                        <a:solidFill>
                          <a:schemeClr val="tx1"/>
                        </a:solidFill>
                      </a:endParaRPr>
                    </a:p>
                  </a:txBody>
                  <a:tcPr/>
                </a:tc>
              </a:tr>
            </a:tbl>
          </a:graphicData>
        </a:graphic>
      </p:graphicFrame>
      <p:pic>
        <p:nvPicPr>
          <p:cNvPr id="11" name="Image 10">
            <a:hlinkClick r:id="rId3" action="ppaction://hlinksldjump"/>
          </p:cNvPr>
          <p:cNvPicPr>
            <a:picLocks noChangeAspect="1"/>
          </p:cNvPicPr>
          <p:nvPr/>
        </p:nvPicPr>
        <p:blipFill>
          <a:blip r:embed="rId4">
            <a:clrChange>
              <a:clrFrom>
                <a:srgbClr val="FEFEFE"/>
              </a:clrFrom>
              <a:clrTo>
                <a:srgbClr val="FEFEFE">
                  <a:alpha val="0"/>
                </a:srgbClr>
              </a:clrTo>
            </a:clrChange>
            <a:duotone>
              <a:schemeClr val="accent2">
                <a:shade val="45000"/>
                <a:satMod val="135000"/>
              </a:schemeClr>
              <a:prstClr val="white"/>
            </a:duotone>
          </a:blip>
          <a:stretch>
            <a:fillRect/>
          </a:stretch>
        </p:blipFill>
        <p:spPr>
          <a:xfrm>
            <a:off x="293353" y="6110595"/>
            <a:ext cx="767300" cy="491509"/>
          </a:xfrm>
          <a:prstGeom prst="rect">
            <a:avLst/>
          </a:prstGeom>
        </p:spPr>
      </p:pic>
      <p:pic>
        <p:nvPicPr>
          <p:cNvPr id="13" name="Imag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6112" y="1179056"/>
            <a:ext cx="306285" cy="507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612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2416</TotalTime>
  <Words>7954</Words>
  <Application>Microsoft Office PowerPoint</Application>
  <PresentationFormat>Grand écran</PresentationFormat>
  <Paragraphs>927</Paragraphs>
  <Slides>22</Slides>
  <Notes>19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Calibri Light</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DSDEN77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Utilisateur</cp:lastModifiedBy>
  <cp:revision>207</cp:revision>
  <dcterms:created xsi:type="dcterms:W3CDTF">2018-03-17T17:47:48Z</dcterms:created>
  <dcterms:modified xsi:type="dcterms:W3CDTF">2019-10-13T15:16:50Z</dcterms:modified>
</cp:coreProperties>
</file>